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407" r:id="rId2"/>
    <p:sldMasterId id="2147484457" r:id="rId3"/>
    <p:sldMasterId id="2147484476" r:id="rId4"/>
  </p:sldMasterIdLst>
  <p:notesMasterIdLst>
    <p:notesMasterId r:id="rId38"/>
  </p:notesMasterIdLst>
  <p:handoutMasterIdLst>
    <p:handoutMasterId r:id="rId39"/>
  </p:handoutMasterIdLst>
  <p:sldIdLst>
    <p:sldId id="313" r:id="rId5"/>
    <p:sldId id="300" r:id="rId6"/>
    <p:sldId id="441" r:id="rId7"/>
    <p:sldId id="259" r:id="rId8"/>
    <p:sldId id="361" r:id="rId9"/>
    <p:sldId id="442" r:id="rId10"/>
    <p:sldId id="446" r:id="rId11"/>
    <p:sldId id="447" r:id="rId12"/>
    <p:sldId id="448" r:id="rId13"/>
    <p:sldId id="265" r:id="rId14"/>
    <p:sldId id="315" r:id="rId15"/>
    <p:sldId id="260" r:id="rId16"/>
    <p:sldId id="337" r:id="rId17"/>
    <p:sldId id="329" r:id="rId18"/>
    <p:sldId id="341" r:id="rId19"/>
    <p:sldId id="343" r:id="rId20"/>
    <p:sldId id="347" r:id="rId21"/>
    <p:sldId id="451" r:id="rId22"/>
    <p:sldId id="452" r:id="rId23"/>
    <p:sldId id="453" r:id="rId24"/>
    <p:sldId id="443" r:id="rId25"/>
    <p:sldId id="444" r:id="rId26"/>
    <p:sldId id="325" r:id="rId27"/>
    <p:sldId id="422" r:id="rId28"/>
    <p:sldId id="350" r:id="rId29"/>
    <p:sldId id="352" r:id="rId30"/>
    <p:sldId id="353" r:id="rId31"/>
    <p:sldId id="445" r:id="rId32"/>
    <p:sldId id="358" r:id="rId33"/>
    <p:sldId id="449" r:id="rId34"/>
    <p:sldId id="450" r:id="rId35"/>
    <p:sldId id="421" r:id="rId36"/>
    <p:sldId id="440"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 Miles" initials="R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51" autoAdjust="0"/>
  </p:normalViewPr>
  <p:slideViewPr>
    <p:cSldViewPr snapToGrid="0">
      <p:cViewPr varScale="1">
        <p:scale>
          <a:sx n="127" d="100"/>
          <a:sy n="127" d="100"/>
        </p:scale>
        <p:origin x="-200" y="-104"/>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5/23/13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5/23/13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140832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8</a:t>
            </a:fld>
            <a:endParaRPr lang="en-US" dirty="0">
              <a:solidFill>
                <a:prstClr val="black"/>
              </a:solidFill>
              <a:latin typeface="Calibri"/>
            </a:endParaRPr>
          </a:p>
        </p:txBody>
      </p:sp>
    </p:spTree>
    <p:extLst>
      <p:ext uri="{BB962C8B-B14F-4D97-AF65-F5344CB8AC3E}">
        <p14:creationId xmlns:p14="http://schemas.microsoft.com/office/powerpoint/2010/main" val="28512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9</a:t>
            </a:fld>
            <a:endParaRPr lang="en-US" dirty="0">
              <a:solidFill>
                <a:prstClr val="black"/>
              </a:solidFill>
              <a:latin typeface="Calibri"/>
            </a:endParaRPr>
          </a:p>
        </p:txBody>
      </p:sp>
    </p:spTree>
    <p:extLst>
      <p:ext uri="{BB962C8B-B14F-4D97-AF65-F5344CB8AC3E}">
        <p14:creationId xmlns:p14="http://schemas.microsoft.com/office/powerpoint/2010/main" val="2603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252382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8219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r>
              <a:rPr lang="en-GB" sz="1600" b="1" dirty="0">
                <a:solidFill>
                  <a:srgbClr val="4F81BD"/>
                </a:solidFill>
                <a:latin typeface="Cambria"/>
                <a:ea typeface="Times New Roman"/>
                <a:cs typeface="Times New Roman"/>
              </a:rPr>
              <a:t>The Windows Phone Emulator</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The emulator runs a full copy of the Windows Phone OS inside a virtual machine. You can debug your apps on the emulator pretty much the same way as when running on the real phone</a:t>
            </a:r>
            <a:r>
              <a:rPr lang="en-GB" dirty="0" smtClean="0">
                <a:ea typeface="Calibri"/>
                <a:cs typeface="Times New Roman"/>
              </a:rPr>
              <a:t>.</a:t>
            </a:r>
          </a:p>
          <a:p>
            <a:r>
              <a:rPr lang="en-GB" dirty="0" smtClean="0"/>
              <a:t>The emulator contains most of the complete Windows Phone experience</a:t>
            </a:r>
          </a:p>
          <a:p>
            <a:r>
              <a:rPr lang="en-GB" dirty="0" smtClean="0"/>
              <a:t>It does have the browser and will provide the phone behaviours for things like placing calls and sending SMS messages</a:t>
            </a:r>
          </a:p>
          <a:p>
            <a:r>
              <a:rPr lang="en-GB" dirty="0" smtClean="0"/>
              <a:t>It also contains an emulation of the Windows Phone camera, GPS and motion sensors</a:t>
            </a:r>
          </a:p>
          <a:p>
            <a:r>
              <a:rPr lang="en-GB" dirty="0" smtClean="0"/>
              <a:t>You can also use the emulator to capture screenshots of programs running on the phone</a:t>
            </a:r>
          </a:p>
          <a:p>
            <a:pPr>
              <a:lnSpc>
                <a:spcPct val="115000"/>
              </a:lnSpc>
              <a:spcAft>
                <a:spcPts val="1000"/>
              </a:spcAft>
            </a:pP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620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pPr>
              <a:lnSpc>
                <a:spcPct val="115000"/>
              </a:lnSpc>
              <a:spcBef>
                <a:spcPts val="1000"/>
              </a:spcBef>
            </a:pPr>
            <a:r>
              <a:rPr lang="en-US" sz="1600" b="1">
                <a:solidFill>
                  <a:srgbClr val="4F81BD"/>
                </a:solidFill>
                <a:latin typeface="Cambria"/>
                <a:ea typeface="Times New Roman"/>
                <a:cs typeface="Times New Roman"/>
              </a:rPr>
              <a:t>Deploying to the Emulator</a:t>
            </a:r>
          </a:p>
          <a:p>
            <a:pPr>
              <a:lnSpc>
                <a:spcPct val="115000"/>
              </a:lnSpc>
              <a:spcAft>
                <a:spcPts val="1000"/>
              </a:spcAft>
            </a:pPr>
            <a:r>
              <a:rPr lang="en-US" dirty="0">
                <a:ea typeface="Calibri"/>
                <a:cs typeface="Times New Roman"/>
              </a:rPr>
              <a:t>Simply select the appropriate target in the dropdown on the Visual Studio toolbar.</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38437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GB" dirty="0" smtClean="0"/>
              <a:t>There are several things you can do with Tiles: </a:t>
            </a:r>
          </a:p>
          <a:p>
            <a:pPr marL="171450" indent="-171450">
              <a:lnSpc>
                <a:spcPct val="115000"/>
              </a:lnSpc>
              <a:spcBef>
                <a:spcPts val="1000"/>
              </a:spcBef>
              <a:buFont typeface="Arial" panose="020B0604020202020204" pitchFamily="34" charset="0"/>
              <a:buChar char="•"/>
            </a:pPr>
            <a:r>
              <a:rPr lang="en-GB" dirty="0" smtClean="0"/>
              <a:t>Support multiple sizes, customizable by your customer.</a:t>
            </a:r>
          </a:p>
          <a:p>
            <a:pPr marL="171450" indent="-171450">
              <a:lnSpc>
                <a:spcPct val="115000"/>
              </a:lnSpc>
              <a:spcBef>
                <a:spcPts val="1000"/>
              </a:spcBef>
              <a:buFont typeface="Arial" panose="020B0604020202020204" pitchFamily="34" charset="0"/>
              <a:buChar char="•"/>
            </a:pPr>
            <a:r>
              <a:rPr lang="en-GB" dirty="0" smtClean="0"/>
              <a:t>Choose from one of three visual templates to help your app stand out.</a:t>
            </a:r>
          </a:p>
          <a:p>
            <a:pPr marL="171450" indent="-171450">
              <a:lnSpc>
                <a:spcPct val="115000"/>
              </a:lnSpc>
              <a:spcBef>
                <a:spcPts val="1000"/>
              </a:spcBef>
              <a:buFont typeface="Arial" panose="020B0604020202020204" pitchFamily="34" charset="0"/>
              <a:buChar char="•"/>
            </a:pPr>
            <a:r>
              <a:rPr lang="en-GB" dirty="0" smtClean="0"/>
              <a:t>Offer a variety of secondary Tiles.</a:t>
            </a:r>
          </a:p>
          <a:p>
            <a:pPr marL="171450" indent="-171450">
              <a:lnSpc>
                <a:spcPct val="115000"/>
              </a:lnSpc>
              <a:spcBef>
                <a:spcPts val="1000"/>
              </a:spcBef>
              <a:buFont typeface="Arial" panose="020B0604020202020204" pitchFamily="34" charset="0"/>
              <a:buChar char="•"/>
            </a:pPr>
            <a:r>
              <a:rPr lang="en-GB" dirty="0" smtClean="0"/>
              <a:t>Control which page your customers land on when clicking on your secondary Tiles.</a:t>
            </a:r>
          </a:p>
          <a:p>
            <a:pPr marL="171450" indent="-171450">
              <a:lnSpc>
                <a:spcPct val="115000"/>
              </a:lnSpc>
              <a:spcBef>
                <a:spcPts val="1000"/>
              </a:spcBef>
              <a:buFont typeface="Arial" panose="020B0604020202020204" pitchFamily="34" charset="0"/>
              <a:buChar char="•"/>
            </a:pPr>
            <a:endParaRPr lang="en-GB" dirty="0" smtClean="0"/>
          </a:p>
          <a:p>
            <a:pPr marL="0" indent="0">
              <a:lnSpc>
                <a:spcPct val="115000"/>
              </a:lnSpc>
              <a:spcBef>
                <a:spcPts val="1000"/>
              </a:spcBef>
              <a:buFont typeface="Arial" panose="020B0604020202020204" pitchFamily="34" charset="0"/>
              <a:buNone/>
            </a:pPr>
            <a:r>
              <a:rPr lang="en-GB" dirty="0" smtClean="0"/>
              <a:t>The</a:t>
            </a:r>
            <a:r>
              <a:rPr lang="en-GB" baseline="0" dirty="0" smtClean="0"/>
              <a:t> Tile API wraps the OS Tile experience so 3</a:t>
            </a:r>
            <a:r>
              <a:rPr lang="en-GB" baseline="30000" dirty="0" smtClean="0"/>
              <a:t>rd</a:t>
            </a:r>
            <a:r>
              <a:rPr lang="en-GB" baseline="0" dirty="0" smtClean="0"/>
              <a:t> party app developers have access to exactly the same tile functionality as the built-in apps.</a:t>
            </a:r>
            <a:endParaRPr lang="en-GB" dirty="0" smtClean="0"/>
          </a:p>
          <a:p>
            <a:pPr>
              <a:lnSpc>
                <a:spcPct val="115000"/>
              </a:lnSpc>
              <a:spcBef>
                <a:spcPts val="1000"/>
              </a:spcBef>
            </a:pPr>
            <a:endParaRPr lang="en-US" dirty="0"/>
          </a:p>
        </p:txBody>
      </p:sp>
    </p:spTree>
    <p:extLst>
      <p:ext uri="{BB962C8B-B14F-4D97-AF65-F5344CB8AC3E}">
        <p14:creationId xmlns:p14="http://schemas.microsoft.com/office/powerpoint/2010/main" val="253152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Speech</a:t>
            </a:r>
          </a:p>
          <a:p>
            <a:r>
              <a:rPr lang="en-GB" dirty="0" smtClean="0"/>
              <a:t>In Windows Phone 8 SDK, users can interact with your app using their voice. </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106381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0" name="Slide Number Placeholder 19"/>
          <p:cNvSpPr>
            <a:spLocks noGrp="1"/>
          </p:cNvSpPr>
          <p:nvPr>
            <p:ph type="sldNum" sz="quarter" idx="29"/>
          </p:nvPr>
        </p:nvSpPr>
        <p:spPr/>
        <p:txBody>
          <a:bodyPr/>
          <a:lstStyle/>
          <a:p>
            <a:fld id="{B6F15528-21DE-4FAA-801E-634DDDAF4B2B}" type="slidenum">
              <a:rPr lang="en-US" smtClean="0"/>
              <a:pPr/>
              <a:t>‹#›</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2" name="Slide Number Placeholder 21"/>
          <p:cNvSpPr>
            <a:spLocks noGrp="1"/>
          </p:cNvSpPr>
          <p:nvPr>
            <p:ph type="sldNum" sz="quarter" idx="28"/>
          </p:nvPr>
        </p:nvSpPr>
        <p:spPr/>
        <p:txBody>
          <a:bodyPr/>
          <a:lstStyle/>
          <a:p>
            <a:fld id="{B6F15528-21DE-4FAA-801E-634DDDAF4B2B}" type="slidenum">
              <a:rPr lang="en-US" smtClean="0"/>
              <a:pPr/>
              <a:t>‹#›</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6" name="Group 55"/>
          <p:cNvGrpSpPr/>
          <p:nvPr userDrawn="1"/>
        </p:nvGrpSpPr>
        <p:grpSpPr>
          <a:xfrm>
            <a:off x="7835582" y="4778737"/>
            <a:ext cx="851218" cy="115811"/>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grpSp>
        <p:nvGrpSpPr>
          <p:cNvPr id="2" name="Group 1"/>
          <p:cNvGrpSpPr/>
          <p:nvPr userDrawn="1"/>
        </p:nvGrpSpPr>
        <p:grpSpPr>
          <a:xfrm>
            <a:off x="457200" y="466725"/>
            <a:ext cx="2499360" cy="340045"/>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gr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4801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1249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Tree>
    <p:extLst>
      <p:ext uri="{BB962C8B-B14F-4D97-AF65-F5344CB8AC3E}">
        <p14:creationId xmlns:p14="http://schemas.microsoft.com/office/powerpoint/2010/main" val="1914265149"/>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353773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084080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9295545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59211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603614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16825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6213045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2623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3669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3371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3927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2606821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181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953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752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831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676026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9911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7203672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5855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97339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48820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75149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077496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2395499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27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48267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5786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6779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324050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0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24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886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1398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53608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23527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image" Target="../media/image6.png"/><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theme" Target="../theme/theme2.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6.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3.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a:t>
            </a:fld>
            <a:endParaRPr lang="en-US" dirty="0"/>
          </a:p>
        </p:txBody>
      </p:sp>
      <p:grpSp>
        <p:nvGrpSpPr>
          <p:cNvPr id="74" name="Group 73"/>
          <p:cNvGrpSpPr/>
          <p:nvPr/>
        </p:nvGrpSpPr>
        <p:grpSpPr>
          <a:xfrm>
            <a:off x="7835582" y="4778737"/>
            <a:ext cx="851218" cy="115811"/>
            <a:chOff x="464820" y="471850"/>
            <a:chExt cx="2499360" cy="340045"/>
          </a:xfrm>
          <a:solidFill>
            <a:schemeClr val="accent1"/>
          </a:solidFill>
        </p:grpSpPr>
        <p:sp>
          <p:nvSpPr>
            <p:cNvPr id="7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5"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2380461"/>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994533"/>
      </p:ext>
    </p:extLst>
  </p:cSld>
  <p:clrMap bg1="dk1" tx1="lt1" bg2="dk2" tx2="lt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png"/><Relationship Id="rId7" Type="http://schemas.openxmlformats.org/officeDocument/2006/relationships/image" Target="../media/image29.jpg"/><Relationship Id="rId8" Type="http://schemas.openxmlformats.org/officeDocument/2006/relationships/image" Target="../media/image30.png"/><Relationship Id="rId1" Type="http://schemas.openxmlformats.org/officeDocument/2006/relationships/slideLayout" Target="../slideLayouts/slideLayout3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png"/><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5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54"/>
          <p:cNvSpPr>
            <a:spLocks noGrp="1"/>
          </p:cNvSpPr>
          <p:nvPr>
            <p:ph type="subTitle" idx="1"/>
          </p:nvPr>
        </p:nvSpPr>
        <p:spPr>
          <a:xfrm>
            <a:off x="449318" y="2985546"/>
            <a:ext cx="2241550" cy="1220847"/>
          </a:xfrm>
        </p:spPr>
        <p:txBody>
          <a:bodyPr/>
          <a:lstStyle/>
          <a:p>
            <a:r>
              <a:rPr lang="en-US" sz="1600" b="1" dirty="0" smtClean="0"/>
              <a:t>Sasha Goldshtein</a:t>
            </a:r>
          </a:p>
          <a:p>
            <a:r>
              <a:rPr lang="en-US" sz="1600" b="1" dirty="0" smtClean="0"/>
              <a:t>CTO, </a:t>
            </a:r>
            <a:r>
              <a:rPr lang="en-US" sz="1600" b="1" dirty="0" err="1" smtClean="0"/>
              <a:t>Sela</a:t>
            </a:r>
            <a:r>
              <a:rPr lang="en-US" sz="1600" b="1" dirty="0" smtClean="0"/>
              <a:t> Group</a:t>
            </a:r>
          </a:p>
          <a:p>
            <a:r>
              <a:rPr lang="en-US" sz="1600" b="1" dirty="0" err="1" smtClean="0"/>
              <a:t>blog.sashag.net</a:t>
            </a:r>
            <a:endParaRPr lang="en-US" sz="1600" b="1" dirty="0" smtClean="0"/>
          </a:p>
          <a:p>
            <a:r>
              <a:rPr lang="en-US" sz="1600" b="1" dirty="0" smtClean="0"/>
              <a:t>@</a:t>
            </a:r>
            <a:r>
              <a:rPr lang="en-US" sz="1600" b="1" dirty="0" err="1" smtClean="0"/>
              <a:t>goldshtn</a:t>
            </a:r>
            <a:endParaRPr lang="en-US" sz="1600" b="1" dirty="0"/>
          </a:p>
        </p:txBody>
      </p:sp>
      <p:sp>
        <p:nvSpPr>
          <p:cNvPr id="54" name="Title 53"/>
          <p:cNvSpPr>
            <a:spLocks noGrp="1"/>
          </p:cNvSpPr>
          <p:nvPr>
            <p:ph type="title"/>
          </p:nvPr>
        </p:nvSpPr>
        <p:spPr>
          <a:xfrm>
            <a:off x="457200" y="1767840"/>
            <a:ext cx="2538247" cy="775597"/>
          </a:xfrm>
        </p:spPr>
        <p:txBody>
          <a:bodyPr/>
          <a:lstStyle/>
          <a:p>
            <a:r>
              <a:rPr lang="en-US" dirty="0" smtClean="0"/>
              <a:t>Windows </a:t>
            </a:r>
            <a:r>
              <a:rPr lang="en-US" dirty="0" smtClean="0"/>
              <a:t>Phone 8 </a:t>
            </a:r>
            <a:r>
              <a:rPr lang="en-US" dirty="0" smtClean="0"/>
              <a:t>App Development</a:t>
            </a:r>
            <a:endParaRPr lang="en-US" dirty="0"/>
          </a:p>
        </p:txBody>
      </p:sp>
      <p:pic>
        <p:nvPicPr>
          <p:cNvPr id="3" name="Picture Placeholder 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46" b="246"/>
          <a:stretch>
            <a:fillRect/>
          </a:stretch>
        </p:blipFill>
        <p:spPr/>
      </p:pic>
      <p:sp>
        <p:nvSpPr>
          <p:cNvPr id="11" name="Text Placeholder 10"/>
          <p:cNvSpPr>
            <a:spLocks noGrp="1"/>
          </p:cNvSpPr>
          <p:nvPr>
            <p:ph type="body" sz="quarter" idx="22"/>
          </p:nvPr>
        </p:nvSpPr>
        <p:spPr/>
        <p:txBody>
          <a:bodyPr/>
          <a:lstStyle/>
          <a:p>
            <a:endParaRPr lang="en-GB"/>
          </a:p>
        </p:txBody>
      </p:sp>
      <p:pic>
        <p:nvPicPr>
          <p:cNvPr id="13" name="Picture Placeholder 12"/>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11591" b="11591"/>
          <a:stretch>
            <a:fillRect/>
          </a:stretch>
        </p:blipFill>
        <p:spPr/>
      </p:pic>
      <p:sp>
        <p:nvSpPr>
          <p:cNvPr id="14" name="Text Placeholder 13"/>
          <p:cNvSpPr>
            <a:spLocks noGrp="1"/>
          </p:cNvSpPr>
          <p:nvPr>
            <p:ph type="body" sz="quarter" idx="16"/>
          </p:nvPr>
        </p:nvSpPr>
        <p:spPr>
          <a:xfrm>
            <a:off x="457201" y="390123"/>
            <a:ext cx="2241550" cy="530915"/>
          </a:xfrm>
        </p:spPr>
        <p:txBody>
          <a:bodyPr/>
          <a:lstStyle/>
          <a:p>
            <a:r>
              <a:rPr lang="en-GB" dirty="0" smtClean="0"/>
              <a:t>May 29, 2013</a:t>
            </a:r>
          </a:p>
          <a:p>
            <a:r>
              <a:rPr lang="en-GB" dirty="0" smtClean="0"/>
              <a:t>Hebrew University of Jerusalem</a:t>
            </a:r>
            <a:endParaRPr lang="en-GB" dirty="0"/>
          </a:p>
        </p:txBody>
      </p:sp>
    </p:spTree>
    <p:extLst>
      <p:ext uri="{BB962C8B-B14F-4D97-AF65-F5344CB8AC3E}">
        <p14:creationId xmlns:p14="http://schemas.microsoft.com/office/powerpoint/2010/main" val="40920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r>
              <a:rPr lang="en-US" dirty="0" smtClean="0"/>
              <a:t>Windows 8 and Windows Phone 8 Share Many Components At The Operating System Level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10</a:t>
            </a:fld>
            <a:endParaRPr lang="en-US"/>
          </a:p>
        </p:txBody>
      </p:sp>
      <p:sp>
        <p:nvSpPr>
          <p:cNvPr id="8" name="Title 7"/>
          <p:cNvSpPr>
            <a:spLocks noGrp="1"/>
          </p:cNvSpPr>
          <p:nvPr>
            <p:ph type="title"/>
          </p:nvPr>
        </p:nvSpPr>
        <p:spPr/>
        <p:txBody>
          <a:bodyPr/>
          <a:lstStyle/>
          <a:p>
            <a:r>
              <a:rPr lang="en-US" dirty="0" smtClean="0"/>
              <a:t>Shared Windows Core</a:t>
            </a:r>
            <a:endParaRPr lang="en-US" dirty="0"/>
          </a:p>
        </p:txBody>
      </p:sp>
      <p:grpSp>
        <p:nvGrpSpPr>
          <p:cNvPr id="6" name="Group 5"/>
          <p:cNvGrpSpPr/>
          <p:nvPr/>
        </p:nvGrpSpPr>
        <p:grpSpPr>
          <a:xfrm>
            <a:off x="1024672" y="1214688"/>
            <a:ext cx="1635401" cy="2895112"/>
            <a:chOff x="1479573" y="1748848"/>
            <a:chExt cx="2174951" cy="4151376"/>
          </a:xfrm>
        </p:grpSpPr>
        <p:pic>
          <p:nvPicPr>
            <p:cNvPr id="11" name="Picture 2" descr="C:\Users\chrisw\Desktop\inside phone.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79573" y="1900238"/>
              <a:ext cx="2171678" cy="3854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3331" y="1748848"/>
              <a:ext cx="2141193" cy="415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risw\Desktop\inside 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733564" y="2532591"/>
              <a:ext cx="1416844" cy="2149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5059351" y="1891229"/>
            <a:ext cx="3689798" cy="2202349"/>
            <a:chOff x="4200526" y="1856882"/>
            <a:chExt cx="5902324" cy="3947179"/>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7048" y="2286775"/>
              <a:ext cx="5530079" cy="3110281"/>
            </a:xfrm>
            <a:prstGeom prst="rect">
              <a:avLst/>
            </a:prstGeom>
          </p:spPr>
        </p:pic>
        <p:pic>
          <p:nvPicPr>
            <p:cNvPr id="17" name="Picture 2" descr="C:\Users\alyssaj\Desktop\UPLOAD_EXEC_TIER_ARCHIVE\GoogleTablet_no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526" y="1856882"/>
              <a:ext cx="5902324" cy="39471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3126" y="1233032"/>
            <a:ext cx="1592397" cy="2894706"/>
          </a:xfrm>
          <a:prstGeom prst="rect">
            <a:avLst/>
          </a:prstGeom>
        </p:spPr>
      </p:pic>
      <p:sp>
        <p:nvSpPr>
          <p:cNvPr id="60" name="Rectangle 59"/>
          <p:cNvSpPr/>
          <p:nvPr/>
        </p:nvSpPr>
        <p:spPr>
          <a:xfrm>
            <a:off x="3274766" y="4189796"/>
            <a:ext cx="5485474" cy="555387"/>
          </a:xfrm>
          <a:prstGeom prst="rect">
            <a:avLst/>
          </a:prstGeom>
          <a:solidFill>
            <a:srgbClr val="BAD80A"/>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a:t>
            </a:r>
            <a:r>
              <a:rPr kumimoji="0" lang="en-GB" sz="1800" b="0" i="0" u="none" strike="noStrike" kern="0" cap="none" spc="0" normalizeH="0" noProof="0" dirty="0" smtClean="0">
                <a:ln>
                  <a:noFill/>
                </a:ln>
                <a:solidFill>
                  <a:srgbClr val="FFFFFF"/>
                </a:solidFill>
                <a:effectLst/>
                <a:uLnTx/>
                <a:uFillTx/>
                <a:latin typeface="Segoe UI"/>
                <a:ea typeface="+mn-ea"/>
                <a:cs typeface="+mn-cs"/>
              </a:rPr>
              <a:t> NT Kernel</a:t>
            </a:r>
            <a:endParaRPr kumimoji="0" lang="en-GB" sz="1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2" name="Rectangle 61"/>
          <p:cNvSpPr/>
          <p:nvPr/>
        </p:nvSpPr>
        <p:spPr>
          <a:xfrm>
            <a:off x="1097481" y="4222891"/>
            <a:ext cx="1562591" cy="496880"/>
          </a:xfrm>
          <a:prstGeom prst="rect">
            <a:avLst/>
          </a:prstGeom>
          <a:solidFill>
            <a:srgbClr val="E81123"/>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 CE</a:t>
            </a:r>
          </a:p>
        </p:txBody>
      </p:sp>
    </p:spTree>
    <p:extLst>
      <p:ext uri="{BB962C8B-B14F-4D97-AF65-F5344CB8AC3E}">
        <p14:creationId xmlns:p14="http://schemas.microsoft.com/office/powerpoint/2010/main" val="32781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244255"/>
            <a:ext cx="8229600" cy="2755900"/>
          </a:xfrm>
        </p:spPr>
        <p:txBody>
          <a:bodyPr/>
          <a:lstStyle/>
          <a:p>
            <a:r>
              <a:rPr lang="en-GB" dirty="0" smtClean="0"/>
              <a:t>Shared Core means</a:t>
            </a:r>
          </a:p>
          <a:p>
            <a:pPr lvl="1"/>
            <a:r>
              <a:rPr lang="en-GB" sz="1400" dirty="0" smtClean="0"/>
              <a:t>OS components such as the kernel, networking, graphics support, file system and multimedia are the same on both Windows 8 and Windows Phone 8</a:t>
            </a:r>
          </a:p>
          <a:p>
            <a:pPr lvl="1"/>
            <a:r>
              <a:rPr lang="en-GB" sz="1400" dirty="0" smtClean="0"/>
              <a:t>Hardware manufacturers work with the same driver model on both platforms</a:t>
            </a:r>
          </a:p>
          <a:p>
            <a:r>
              <a:rPr lang="en-GB" dirty="0" smtClean="0"/>
              <a:t>It </a:t>
            </a:r>
            <a:r>
              <a:rPr lang="en-GB" dirty="0" smtClean="0"/>
              <a:t>doesn’t mean</a:t>
            </a:r>
          </a:p>
          <a:p>
            <a:pPr lvl="1"/>
            <a:r>
              <a:rPr lang="en-GB" sz="1400" dirty="0" smtClean="0"/>
              <a:t>Windows 8 and Windows Phone 8 developers work to exactly the same APIs</a:t>
            </a:r>
          </a:p>
          <a:p>
            <a:pPr lvl="1"/>
            <a:r>
              <a:rPr lang="en-GB" sz="1400" dirty="0" smtClean="0"/>
              <a:t>T</a:t>
            </a:r>
            <a:r>
              <a:rPr lang="en-GB" sz="1400" dirty="0" smtClean="0"/>
              <a:t>hough </a:t>
            </a:r>
            <a:r>
              <a:rPr lang="en-GB" sz="1400" dirty="0" smtClean="0"/>
              <a:t>you will see more commonality as new features are introduced to both platforms in the </a:t>
            </a:r>
            <a:r>
              <a:rPr lang="en-GB" sz="1400" dirty="0" smtClean="0"/>
              <a:t>future</a:t>
            </a:r>
            <a:endParaRPr lang="en-GB" sz="1400" dirty="0"/>
          </a:p>
        </p:txBody>
      </p:sp>
      <p:sp>
        <p:nvSpPr>
          <p:cNvPr id="8" name="Title 7"/>
          <p:cNvSpPr>
            <a:spLocks noGrp="1"/>
          </p:cNvSpPr>
          <p:nvPr>
            <p:ph type="title"/>
          </p:nvPr>
        </p:nvSpPr>
        <p:spPr>
          <a:xfrm>
            <a:off x="457200" y="401955"/>
            <a:ext cx="8229600" cy="384721"/>
          </a:xfrm>
        </p:spPr>
        <p:txBody>
          <a:bodyPr/>
          <a:lstStyle/>
          <a:p>
            <a:r>
              <a:rPr lang="en-GB" dirty="0" smtClean="0"/>
              <a:t>What ‘Shared Core’ Does </a:t>
            </a:r>
            <a:r>
              <a:rPr lang="en-GB" dirty="0" smtClean="0"/>
              <a:t>And Doesn’t Mean</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23685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20"/>
          </p:nvPr>
        </p:nvSpPr>
        <p:spPr/>
        <p:txBody>
          <a:bodyPr/>
          <a:lstStyle/>
          <a:p>
            <a:fld id="{B6F15528-21DE-4FAA-801E-634DDDAF4B2B}" type="slidenum">
              <a:rPr lang="en-US" smtClean="0"/>
              <a:pPr/>
              <a:t>12</a:t>
            </a:fld>
            <a:endParaRPr lang="en-US"/>
          </a:p>
        </p:txBody>
      </p:sp>
      <p:sp>
        <p:nvSpPr>
          <p:cNvPr id="8" name="Title 7"/>
          <p:cNvSpPr>
            <a:spLocks noGrp="1"/>
          </p:cNvSpPr>
          <p:nvPr>
            <p:ph type="title"/>
          </p:nvPr>
        </p:nvSpPr>
        <p:spPr/>
        <p:txBody>
          <a:bodyPr/>
          <a:lstStyle/>
          <a:p>
            <a:r>
              <a:rPr lang="en-US" dirty="0" smtClean="0"/>
              <a:t>Windows Phone 8 Programming APIs</a:t>
            </a:r>
            <a:endParaRPr lang="en-US" dirty="0"/>
          </a:p>
        </p:txBody>
      </p:sp>
      <p:sp>
        <p:nvSpPr>
          <p:cNvPr id="33" name="Text Placeholder 32"/>
          <p:cNvSpPr>
            <a:spLocks noGrp="1"/>
          </p:cNvSpPr>
          <p:nvPr>
            <p:ph type="body" sz="quarter" idx="22"/>
          </p:nvPr>
        </p:nvSpPr>
        <p:spPr>
          <a:xfrm>
            <a:off x="457200" y="1112412"/>
            <a:ext cx="2569087" cy="3185268"/>
          </a:xfrm>
        </p:spPr>
        <p:txBody>
          <a:bodyPr/>
          <a:lstStyle/>
          <a:p>
            <a:r>
              <a:rPr lang="en-US" sz="1600" dirty="0">
                <a:solidFill>
                  <a:schemeClr val="tx2"/>
                </a:solidFill>
              </a:rPr>
              <a:t>Windows Phone 8 supports </a:t>
            </a:r>
          </a:p>
          <a:p>
            <a:pPr marL="342900" indent="-342900">
              <a:buFont typeface="Arial" panose="020B0604020202020204" pitchFamily="34" charset="0"/>
              <a:buChar char="•"/>
            </a:pPr>
            <a:r>
              <a:rPr lang="en-US" sz="1600" dirty="0">
                <a:solidFill>
                  <a:schemeClr val="tx2"/>
                </a:solidFill>
              </a:rPr>
              <a:t>Managed app </a:t>
            </a:r>
            <a:r>
              <a:rPr lang="en-US" sz="1600" dirty="0" err="1">
                <a:solidFill>
                  <a:schemeClr val="tx2"/>
                </a:solidFill>
              </a:rPr>
              <a:t>dev</a:t>
            </a:r>
            <a:r>
              <a:rPr lang="en-US" sz="1600" dirty="0">
                <a:solidFill>
                  <a:schemeClr val="tx2"/>
                </a:solidFill>
              </a:rPr>
              <a:t> using the WP7.1, WP8.0 .NET and </a:t>
            </a:r>
            <a:r>
              <a:rPr lang="en-US" sz="1600" dirty="0" err="1" smtClean="0">
                <a:solidFill>
                  <a:schemeClr val="tx2"/>
                </a:solidFill>
              </a:rPr>
              <a:t>WinPRT</a:t>
            </a:r>
            <a:r>
              <a:rPr lang="en-US" sz="1600" dirty="0" smtClean="0">
                <a:solidFill>
                  <a:schemeClr val="tx2"/>
                </a:solidFill>
              </a:rPr>
              <a:t> </a:t>
            </a:r>
            <a:r>
              <a:rPr lang="en-US" sz="1600" dirty="0">
                <a:solidFill>
                  <a:schemeClr val="tx2"/>
                </a:solidFill>
              </a:rPr>
              <a:t>APIs</a:t>
            </a:r>
          </a:p>
          <a:p>
            <a:pPr marL="342900" indent="-342900">
              <a:buFont typeface="Arial" panose="020B0604020202020204" pitchFamily="34" charset="0"/>
              <a:buChar char="•"/>
            </a:pPr>
            <a:r>
              <a:rPr lang="en-US" sz="1600" dirty="0">
                <a:solidFill>
                  <a:schemeClr val="tx2"/>
                </a:solidFill>
              </a:rPr>
              <a:t>Native app </a:t>
            </a:r>
            <a:r>
              <a:rPr lang="en-US" sz="1600" dirty="0" err="1">
                <a:solidFill>
                  <a:schemeClr val="tx2"/>
                </a:solidFill>
              </a:rPr>
              <a:t>dev</a:t>
            </a:r>
            <a:r>
              <a:rPr lang="en-US" sz="1600" dirty="0">
                <a:solidFill>
                  <a:schemeClr val="tx2"/>
                </a:solidFill>
              </a:rPr>
              <a:t> using </a:t>
            </a:r>
            <a:r>
              <a:rPr lang="en-US" sz="1600" dirty="0" err="1">
                <a:solidFill>
                  <a:schemeClr val="tx2"/>
                </a:solidFill>
              </a:rPr>
              <a:t>WinPRT</a:t>
            </a:r>
            <a:r>
              <a:rPr lang="en-US" sz="1600" dirty="0">
                <a:solidFill>
                  <a:schemeClr val="tx2"/>
                </a:solidFill>
              </a:rPr>
              <a:t> and Win32</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the WP7.1 XNA framework</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Direct3D or DirectX</a:t>
            </a:r>
          </a:p>
        </p:txBody>
      </p:sp>
      <p:sp>
        <p:nvSpPr>
          <p:cNvPr id="6" name="Rectangle 5"/>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.NET API for Windows Phone</a:t>
            </a:r>
          </a:p>
        </p:txBody>
      </p:sp>
      <p:sp>
        <p:nvSpPr>
          <p:cNvPr id="12" name="Rectangle 11"/>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Windows Phone Runtime</a:t>
            </a:r>
          </a:p>
        </p:txBody>
      </p:sp>
      <p:sp>
        <p:nvSpPr>
          <p:cNvPr id="13" name="Rectangle 12"/>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Win32 &amp; COM</a:t>
            </a:r>
          </a:p>
        </p:txBody>
      </p:sp>
      <p:sp>
        <p:nvSpPr>
          <p:cNvPr id="7" name="TextBox 6"/>
          <p:cNvSpPr txBox="1"/>
          <p:nvPr/>
        </p:nvSpPr>
        <p:spPr>
          <a:xfrm>
            <a:off x="3918600" y="4230012"/>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585437" y="4230012"/>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572675" y="4230012"/>
            <a:ext cx="973150" cy="246221"/>
          </a:xfrm>
          <a:prstGeom prst="rect">
            <a:avLst/>
          </a:prstGeom>
          <a:noFill/>
        </p:spPr>
        <p:txBody>
          <a:bodyPr wrap="square" lIns="0" tIns="0" rIns="0" bIns="0" rtlCol="0">
            <a:spAutoFit/>
          </a:bodyPr>
          <a:lstStyle/>
          <a:p>
            <a:pPr algn="ctr"/>
            <a:r>
              <a:rPr lang="en-GB" sz="1600" dirty="0" smtClean="0"/>
              <a:t>Native</a:t>
            </a:r>
          </a:p>
        </p:txBody>
      </p:sp>
      <p:sp>
        <p:nvSpPr>
          <p:cNvPr id="11" name="Rectangle 10"/>
          <p:cNvSpPr/>
          <p:nvPr/>
        </p:nvSpPr>
        <p:spPr>
          <a:xfrm>
            <a:off x="3582000" y="26370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XAML &amp; C#/VB</a:t>
            </a:r>
          </a:p>
        </p:txBody>
      </p:sp>
      <p:sp>
        <p:nvSpPr>
          <p:cNvPr id="18" name="Rectangle 17"/>
          <p:cNvSpPr/>
          <p:nvPr/>
        </p:nvSpPr>
        <p:spPr>
          <a:xfrm>
            <a:off x="358200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40482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2" name="Rectangle 21"/>
          <p:cNvSpPr/>
          <p:nvPr/>
        </p:nvSpPr>
        <p:spPr>
          <a:xfrm>
            <a:off x="3588013" y="22626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XNA &amp; C#/VB</a:t>
            </a:r>
          </a:p>
        </p:txBody>
      </p:sp>
      <p:sp>
        <p:nvSpPr>
          <p:cNvPr id="24" name="Rectangle 23"/>
          <p:cNvSpPr/>
          <p:nvPr/>
        </p:nvSpPr>
        <p:spPr>
          <a:xfrm>
            <a:off x="358199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706802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706802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41372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24" grpId="0" animBg="1"/>
      <p:bldP spid="2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104900"/>
            <a:ext cx="8229600" cy="3102114"/>
          </a:xfrm>
        </p:spPr>
        <p:txBody>
          <a:bodyPr/>
          <a:lstStyle/>
          <a:p>
            <a:r>
              <a:rPr lang="en-GB" dirty="0" smtClean="0"/>
              <a:t>Managed apps can also interact with native libraries</a:t>
            </a:r>
          </a:p>
          <a:p>
            <a:pPr lvl="1"/>
            <a:r>
              <a:rPr lang="en-GB" sz="1400" dirty="0" smtClean="0"/>
              <a:t>Add C++ </a:t>
            </a:r>
            <a:r>
              <a:rPr lang="en-GB" sz="1400" dirty="0" smtClean="0"/>
              <a:t>DLL or </a:t>
            </a:r>
            <a:r>
              <a:rPr lang="en-GB" sz="1400" dirty="0" smtClean="0"/>
              <a:t>Windows Phone Runtime Component projects to a managed XAML solution</a:t>
            </a:r>
          </a:p>
          <a:p>
            <a:r>
              <a:rPr lang="en-GB" dirty="0" smtClean="0"/>
              <a:t>Win32 API set supports Winsock and File I/O functions to ease porting of existing native code libraries</a:t>
            </a:r>
          </a:p>
          <a:p>
            <a:r>
              <a:rPr lang="en-GB" dirty="0" smtClean="0"/>
              <a:t>Implement compute-intensive components in native code for increased performance</a:t>
            </a:r>
          </a:p>
          <a:p>
            <a:pPr lvl="1"/>
            <a:r>
              <a:rPr lang="en-GB" sz="1400" dirty="0" smtClean="0"/>
              <a:t>E.g. </a:t>
            </a:r>
            <a:r>
              <a:rPr lang="en-GB" sz="1400" dirty="0" smtClean="0"/>
              <a:t>image </a:t>
            </a:r>
            <a:r>
              <a:rPr lang="en-GB" sz="1400" dirty="0" smtClean="0"/>
              <a:t>processing, compute modules, document rendering…</a:t>
            </a:r>
          </a:p>
          <a:p>
            <a:endParaRPr lang="en-GB" dirty="0"/>
          </a:p>
        </p:txBody>
      </p:sp>
      <p:sp>
        <p:nvSpPr>
          <p:cNvPr id="8" name="Title 7"/>
          <p:cNvSpPr>
            <a:spLocks noGrp="1"/>
          </p:cNvSpPr>
          <p:nvPr>
            <p:ph type="title"/>
          </p:nvPr>
        </p:nvSpPr>
        <p:spPr>
          <a:xfrm>
            <a:off x="457200" y="401955"/>
            <a:ext cx="8229600" cy="387798"/>
          </a:xfrm>
        </p:spPr>
        <p:txBody>
          <a:bodyPr/>
          <a:lstStyle/>
          <a:p>
            <a:r>
              <a:rPr lang="en-GB" dirty="0" smtClean="0"/>
              <a:t>XAML/Managed plus Native Code</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13</a:t>
            </a:fld>
            <a:endParaRPr lang="en-US" dirty="0"/>
          </a:p>
        </p:txBody>
      </p:sp>
      <p:sp>
        <p:nvSpPr>
          <p:cNvPr id="19" name="Rectangle 18"/>
          <p:cNvSpPr/>
          <p:nvPr/>
        </p:nvSpPr>
        <p:spPr>
          <a:xfrm>
            <a:off x="2903645" y="3355822"/>
            <a:ext cx="3812401" cy="3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XAML &amp; C#/VB.NET &amp; C++</a:t>
            </a:r>
          </a:p>
        </p:txBody>
      </p:sp>
      <p:grpSp>
        <p:nvGrpSpPr>
          <p:cNvPr id="15" name="Group 14"/>
          <p:cNvGrpSpPr/>
          <p:nvPr/>
        </p:nvGrpSpPr>
        <p:grpSpPr>
          <a:xfrm>
            <a:off x="2903645" y="3800868"/>
            <a:ext cx="3812400" cy="850384"/>
            <a:chOff x="3582000" y="3044612"/>
            <a:chExt cx="5308850" cy="1480010"/>
          </a:xfrm>
        </p:grpSpPr>
        <p:sp>
          <p:nvSpPr>
            <p:cNvPr id="18" name="Rectangle 17"/>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.NET API for Windows Phone</a:t>
              </a:r>
            </a:p>
          </p:txBody>
        </p:sp>
        <p:sp>
          <p:nvSpPr>
            <p:cNvPr id="20" name="Rectangle 19"/>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Windows Phone Runtime</a:t>
              </a:r>
            </a:p>
          </p:txBody>
        </p:sp>
        <p:sp>
          <p:nvSpPr>
            <p:cNvPr id="21" name="Rectangle 20"/>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Win32 &amp; COM</a:t>
              </a:r>
            </a:p>
          </p:txBody>
        </p:sp>
        <p:sp>
          <p:nvSpPr>
            <p:cNvPr id="22" name="TextBox 21"/>
            <p:cNvSpPr txBox="1"/>
            <p:nvPr/>
          </p:nvSpPr>
          <p:spPr>
            <a:xfrm>
              <a:off x="3918600" y="4230012"/>
              <a:ext cx="989999" cy="294610"/>
            </a:xfrm>
            <a:prstGeom prst="rect">
              <a:avLst/>
            </a:prstGeom>
            <a:noFill/>
          </p:spPr>
          <p:txBody>
            <a:bodyPr wrap="square" lIns="0" tIns="0" rIns="0" bIns="0" rtlCol="0">
              <a:spAutoFit/>
            </a:bodyPr>
            <a:lstStyle/>
            <a:p>
              <a:pPr algn="ctr"/>
              <a:r>
                <a:rPr lang="en-GB" sz="1100" dirty="0" smtClean="0"/>
                <a:t>Managed</a:t>
              </a:r>
            </a:p>
          </p:txBody>
        </p:sp>
        <p:sp>
          <p:nvSpPr>
            <p:cNvPr id="23" name="TextBox 22"/>
            <p:cNvSpPr txBox="1"/>
            <p:nvPr/>
          </p:nvSpPr>
          <p:spPr>
            <a:xfrm>
              <a:off x="5585436" y="4230012"/>
              <a:ext cx="1310401" cy="294610"/>
            </a:xfrm>
            <a:prstGeom prst="rect">
              <a:avLst/>
            </a:prstGeom>
            <a:noFill/>
          </p:spPr>
          <p:txBody>
            <a:bodyPr wrap="square" lIns="0" tIns="0" rIns="0" bIns="0" rtlCol="0">
              <a:spAutoFit/>
            </a:bodyPr>
            <a:lstStyle/>
            <a:p>
              <a:pPr algn="ctr"/>
              <a:r>
                <a:rPr lang="en-GB" sz="1100" dirty="0" smtClean="0"/>
                <a:t>Managed</a:t>
              </a:r>
            </a:p>
          </p:txBody>
        </p:sp>
        <p:sp>
          <p:nvSpPr>
            <p:cNvPr id="24" name="TextBox 23"/>
            <p:cNvSpPr txBox="1"/>
            <p:nvPr/>
          </p:nvSpPr>
          <p:spPr>
            <a:xfrm>
              <a:off x="7572675" y="4230012"/>
              <a:ext cx="973150" cy="294610"/>
            </a:xfrm>
            <a:prstGeom prst="rect">
              <a:avLst/>
            </a:prstGeom>
            <a:noFill/>
          </p:spPr>
          <p:txBody>
            <a:bodyPr wrap="square" lIns="0" tIns="0" rIns="0" bIns="0" rtlCol="0">
              <a:spAutoFit/>
            </a:bodyPr>
            <a:lstStyle/>
            <a:p>
              <a:pPr algn="ctr"/>
              <a:r>
                <a:rPr lang="en-GB" sz="1100" dirty="0" smtClean="0"/>
                <a:t>Native</a:t>
              </a:r>
            </a:p>
          </p:txBody>
        </p:sp>
      </p:grpSp>
    </p:spTree>
    <p:extLst>
      <p:ext uri="{BB962C8B-B14F-4D97-AF65-F5344CB8AC3E}">
        <p14:creationId xmlns:p14="http://schemas.microsoft.com/office/powerpoint/2010/main" val="37345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48276" y="1767840"/>
            <a:ext cx="2839434" cy="360548"/>
          </a:xfrm>
        </p:spPr>
        <p:txBody>
          <a:bodyPr/>
          <a:lstStyle/>
          <a:p>
            <a:r>
              <a:rPr lang="en-GB" dirty="0" smtClean="0"/>
              <a:t>Getting Started Developing for Windows Phone 8.0</a:t>
            </a:r>
            <a:endParaRPr lang="en-GB" dirty="0"/>
          </a:p>
        </p:txBody>
      </p:sp>
      <p:pic>
        <p:nvPicPr>
          <p:cNvPr id="9" name="Picture Placeholder 8"/>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2262" t="-157" r="38548" b="157"/>
          <a:stretch/>
        </p:blipFill>
        <p:spPr/>
      </p:pic>
      <p:sp>
        <p:nvSpPr>
          <p:cNvPr id="5" name="Date Placeholder 4"/>
          <p:cNvSpPr>
            <a:spLocks noGrp="1"/>
          </p:cNvSpPr>
          <p:nvPr>
            <p:ph type="dt" sz="half" idx="4294967295"/>
          </p:nvPr>
        </p:nvSpPr>
        <p:spPr>
          <a:xfrm>
            <a:off x="1927532" y="4760804"/>
            <a:ext cx="1098755" cy="138502"/>
          </a:xfrm>
          <a:prstGeom prst="rect">
            <a:avLst/>
          </a:prstGeom>
        </p:spPr>
        <p:txBody>
          <a:bodyPr/>
          <a:lstStyle/>
          <a:p>
            <a:fld id="{6DD3B76A-C5DE-4B9A-BEAE-BBF0DC17AAA8}" type="datetime1">
              <a:rPr lang="en-US" smtClean="0"/>
              <a:t>5/23/13</a:t>
            </a:fld>
            <a:endParaRPr lang="en-US" dirty="0"/>
          </a:p>
        </p:txBody>
      </p:sp>
      <p:sp>
        <p:nvSpPr>
          <p:cNvPr id="7" name="Slide Number Placeholder 6"/>
          <p:cNvSpPr>
            <a:spLocks noGrp="1"/>
          </p:cNvSpPr>
          <p:nvPr>
            <p:ph type="sldNum" sz="quarter" idx="21"/>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0960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1"/>
          </p:nvPr>
        </p:nvSpPr>
        <p:spPr>
          <a:xfrm>
            <a:off x="457200" y="1523152"/>
            <a:ext cx="8229600" cy="2755900"/>
          </a:xfrm>
        </p:spPr>
        <p:txBody>
          <a:bodyPr/>
          <a:lstStyle/>
          <a:p>
            <a:r>
              <a:rPr lang="en-GB" dirty="0" smtClean="0"/>
              <a:t>The Windows Phone Developer </a:t>
            </a:r>
            <a:r>
              <a:rPr lang="en-GB" dirty="0" err="1" smtClean="0"/>
              <a:t>Center</a:t>
            </a:r>
            <a:r>
              <a:rPr lang="en-GB" dirty="0" smtClean="0"/>
              <a:t> is your base for all things Windows Phone related!</a:t>
            </a:r>
          </a:p>
          <a:p>
            <a:pPr marL="0" indent="0" algn="ctr">
              <a:buNone/>
            </a:pPr>
            <a:r>
              <a:rPr lang="en-GB" sz="2800" dirty="0" smtClean="0">
                <a:hlinkClick r:id="rId2"/>
              </a:rPr>
              <a:t>http</a:t>
            </a:r>
            <a:r>
              <a:rPr lang="en-GB" sz="2800" dirty="0" smtClean="0">
                <a:hlinkClick r:id="rId2"/>
              </a:rPr>
              <a:t>://</a:t>
            </a:r>
            <a:r>
              <a:rPr lang="en-GB" sz="2800" dirty="0" smtClean="0">
                <a:hlinkClick r:id="rId2"/>
              </a:rPr>
              <a:t>dev.windowsphone.com</a:t>
            </a:r>
            <a:endParaRPr lang="en-GB" dirty="0" smtClean="0"/>
          </a:p>
          <a:p>
            <a:r>
              <a:rPr lang="en-GB" dirty="0" smtClean="0"/>
              <a:t>Get the SDK - FREE download!</a:t>
            </a:r>
          </a:p>
          <a:p>
            <a:r>
              <a:rPr lang="en-GB" dirty="0" smtClean="0"/>
              <a:t>Read articles, browse and download samples and participate in the community forums</a:t>
            </a:r>
          </a:p>
          <a:p>
            <a:r>
              <a:rPr lang="en-GB" dirty="0" smtClean="0"/>
              <a:t>Submit apps for testing and publication to the Windows Phone Store</a:t>
            </a:r>
            <a:endParaRPr lang="en-GB" dirty="0"/>
          </a:p>
        </p:txBody>
      </p:sp>
      <p:sp>
        <p:nvSpPr>
          <p:cNvPr id="9" name="Title 8"/>
          <p:cNvSpPr>
            <a:spLocks noGrp="1"/>
          </p:cNvSpPr>
          <p:nvPr>
            <p:ph type="title"/>
          </p:nvPr>
        </p:nvSpPr>
        <p:spPr/>
        <p:txBody>
          <a:bodyPr/>
          <a:lstStyle/>
          <a:p>
            <a:r>
              <a:rPr lang="en-GB" dirty="0" smtClean="0"/>
              <a:t>Getting The Tools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169333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82056"/>
            <a:ext cx="8229600" cy="2755900"/>
          </a:xfrm>
        </p:spPr>
        <p:txBody>
          <a:bodyPr/>
          <a:lstStyle/>
          <a:p>
            <a:pPr lvl="0"/>
            <a:r>
              <a:rPr lang="en-US" dirty="0">
                <a:latin typeface="Arial" panose="020B0604020202020204" pitchFamily="34" charset="0"/>
              </a:rPr>
              <a:t>Y</a:t>
            </a:r>
            <a:r>
              <a:rPr lang="en-US" dirty="0" bmk="">
                <a:latin typeface="Arial" panose="020B0604020202020204" pitchFamily="34" charset="0"/>
              </a:rPr>
              <a:t>our computer must meet the following system requirements to run Windows Phone SDK </a:t>
            </a:r>
            <a:r>
              <a:rPr lang="en-US" dirty="0" smtClean="0" bmk="">
                <a:latin typeface="Arial" panose="020B0604020202020204" pitchFamily="34" charset="0"/>
              </a:rPr>
              <a:t>8.0:</a:t>
            </a:r>
            <a:endParaRPr lang="en-US" dirty="0" bmk="">
              <a:latin typeface="Arial" panose="020B0604020202020204" pitchFamily="34" charset="0"/>
            </a:endParaRPr>
          </a:p>
          <a:p>
            <a:pPr marL="0" indent="0">
              <a:buNone/>
            </a:pPr>
            <a:endParaRPr lang="en-GB" dirty="0"/>
          </a:p>
        </p:txBody>
      </p:sp>
      <p:sp>
        <p:nvSpPr>
          <p:cNvPr id="3" name="Title 2"/>
          <p:cNvSpPr>
            <a:spLocks noGrp="1"/>
          </p:cNvSpPr>
          <p:nvPr>
            <p:ph type="title"/>
          </p:nvPr>
        </p:nvSpPr>
        <p:spPr/>
        <p:txBody>
          <a:bodyPr/>
          <a:lstStyle/>
          <a:p>
            <a:r>
              <a:rPr lang="en-GB" dirty="0" smtClean="0"/>
              <a:t>Development PC Requirements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16</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580421110"/>
              </p:ext>
            </p:extLst>
          </p:nvPr>
        </p:nvGraphicFramePr>
        <p:xfrm>
          <a:off x="571662" y="2139807"/>
          <a:ext cx="8115138" cy="1998149"/>
        </p:xfrm>
        <a:graphic>
          <a:graphicData uri="http://schemas.openxmlformats.org/drawingml/2006/table">
            <a:tbl>
              <a:tblPr>
                <a:tableStyleId>{775DCB02-9BB8-47FD-8907-85C794F793BA}</a:tableStyleId>
              </a:tblPr>
              <a:tblGrid>
                <a:gridCol w="4057569"/>
                <a:gridCol w="4057569"/>
              </a:tblGrid>
              <a:tr h="473457">
                <a:tc>
                  <a:txBody>
                    <a:bodyPr/>
                    <a:lstStyle/>
                    <a:p>
                      <a:pPr marL="0" marR="0">
                        <a:spcBef>
                          <a:spcPts val="0"/>
                        </a:spcBef>
                        <a:spcAft>
                          <a:spcPts val="0"/>
                        </a:spcAft>
                      </a:pPr>
                      <a:r>
                        <a:rPr lang="en-GB" sz="1600" dirty="0">
                          <a:solidFill>
                            <a:schemeClr val="tx2"/>
                          </a:solidFill>
                          <a:effectLst/>
                        </a:rPr>
                        <a:t>Supported operating systems</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Windows 8 64-bit (x64) client versions</a:t>
                      </a:r>
                      <a:endParaRPr lang="en-GB" sz="1600" b="0" i="0" dirty="0">
                        <a:solidFill>
                          <a:schemeClr val="tx2"/>
                        </a:solidFill>
                        <a:effectLst/>
                        <a:latin typeface="Verdana" panose="020B0604030504040204" pitchFamily="34" charset="0"/>
                      </a:endParaRPr>
                    </a:p>
                  </a:txBody>
                  <a:tcPr marL="33790" marR="33790" marT="33790" marB="33790" anchor="ctr"/>
                </a:tc>
              </a:tr>
              <a:tr h="906790">
                <a:tc>
                  <a:txBody>
                    <a:bodyPr/>
                    <a:lstStyle/>
                    <a:p>
                      <a:pPr marL="0" marR="0">
                        <a:spcBef>
                          <a:spcPts val="0"/>
                        </a:spcBef>
                        <a:spcAft>
                          <a:spcPts val="0"/>
                        </a:spcAft>
                      </a:pPr>
                      <a:r>
                        <a:rPr lang="en-GB" sz="1600" dirty="0">
                          <a:solidFill>
                            <a:schemeClr val="tx2"/>
                          </a:solidFill>
                          <a:effectLst/>
                        </a:rPr>
                        <a:t>Hardware</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8 GB of free disk space</a:t>
                      </a:r>
                    </a:p>
                    <a:p>
                      <a:pPr marL="0" marR="0" indent="0">
                        <a:spcBef>
                          <a:spcPts val="0"/>
                        </a:spcBef>
                        <a:spcAft>
                          <a:spcPts val="0"/>
                        </a:spcAft>
                        <a:buFont typeface="Arial" panose="020B0604020202020204" pitchFamily="34" charset="0"/>
                        <a:buNone/>
                      </a:pPr>
                      <a:r>
                        <a:rPr lang="en-GB" sz="1600" dirty="0">
                          <a:solidFill>
                            <a:schemeClr val="tx2"/>
                          </a:solidFill>
                          <a:effectLst/>
                        </a:rPr>
                        <a:t>4 GB of RAM (recommended)</a:t>
                      </a:r>
                    </a:p>
                    <a:p>
                      <a:pPr marL="0" marR="0" indent="0">
                        <a:spcBef>
                          <a:spcPts val="0"/>
                        </a:spcBef>
                        <a:spcAft>
                          <a:spcPts val="0"/>
                        </a:spcAft>
                        <a:buFont typeface="Arial" panose="020B0604020202020204" pitchFamily="34" charset="0"/>
                        <a:buNone/>
                      </a:pPr>
                      <a:r>
                        <a:rPr lang="en-GB" sz="1600" dirty="0">
                          <a:solidFill>
                            <a:schemeClr val="tx2"/>
                          </a:solidFill>
                          <a:effectLst/>
                        </a:rPr>
                        <a:t>64-bit (x64) motherboard</a:t>
                      </a:r>
                      <a:endParaRPr lang="en-GB" sz="1600" b="0" i="0" dirty="0">
                        <a:solidFill>
                          <a:schemeClr val="tx2"/>
                        </a:solidFill>
                        <a:effectLst/>
                        <a:latin typeface="Verdana" panose="020B0604030504040204" pitchFamily="34" charset="0"/>
                      </a:endParaRPr>
                    </a:p>
                  </a:txBody>
                  <a:tcPr marL="33790" marR="33790" marT="33790" marB="33790" anchor="ctr"/>
                </a:tc>
              </a:tr>
              <a:tr h="617902">
                <a:tc>
                  <a:txBody>
                    <a:bodyPr/>
                    <a:lstStyle/>
                    <a:p>
                      <a:pPr marL="0" marR="0">
                        <a:spcBef>
                          <a:spcPts val="0"/>
                        </a:spcBef>
                        <a:spcAft>
                          <a:spcPts val="0"/>
                        </a:spcAft>
                      </a:pPr>
                      <a:r>
                        <a:rPr lang="en-GB" sz="1600">
                          <a:solidFill>
                            <a:schemeClr val="tx2"/>
                          </a:solidFill>
                          <a:effectLst/>
                        </a:rPr>
                        <a:t>Windows Phone Emulator</a:t>
                      </a:r>
                      <a:endParaRPr lang="en-GB" sz="1600" b="0" i="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smtClean="0">
                          <a:solidFill>
                            <a:schemeClr val="tx2"/>
                          </a:solidFill>
                          <a:effectLst/>
                        </a:rPr>
                        <a:t>Windows 8 Pro </a:t>
                      </a:r>
                      <a:r>
                        <a:rPr lang="en-GB" sz="1600" smtClean="0">
                          <a:solidFill>
                            <a:schemeClr val="tx2"/>
                          </a:solidFill>
                          <a:effectLst/>
                        </a:rPr>
                        <a:t>or higher </a:t>
                      </a:r>
                      <a:r>
                        <a:rPr lang="en-GB" sz="1600" dirty="0" smtClean="0">
                          <a:solidFill>
                            <a:schemeClr val="tx2"/>
                          </a:solidFill>
                          <a:effectLst/>
                        </a:rPr>
                        <a:t>(for Hyper-V) and Second </a:t>
                      </a:r>
                      <a:r>
                        <a:rPr lang="en-GB" sz="1600" dirty="0">
                          <a:solidFill>
                            <a:schemeClr val="tx2"/>
                          </a:solidFill>
                          <a:effectLst/>
                        </a:rPr>
                        <a:t>Level Address Translation (SLAT)</a:t>
                      </a:r>
                      <a:endParaRPr lang="en-GB" sz="1600" b="0" i="0" dirty="0">
                        <a:solidFill>
                          <a:schemeClr val="tx2"/>
                        </a:solidFill>
                        <a:effectLst/>
                        <a:latin typeface="Verdana" panose="020B0604030504040204" pitchFamily="34" charset="0"/>
                      </a:endParaRPr>
                    </a:p>
                  </a:txBody>
                  <a:tcPr marL="33790" marR="33790" marT="33790" marB="33790" anchor="ctr"/>
                </a:tc>
              </a:tr>
            </a:tbl>
          </a:graphicData>
        </a:graphic>
      </p:graphicFrame>
    </p:spTree>
    <p:extLst>
      <p:ext uri="{BB962C8B-B14F-4D97-AF65-F5344CB8AC3E}">
        <p14:creationId xmlns:p14="http://schemas.microsoft.com/office/powerpoint/2010/main" val="5975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81100"/>
            <a:ext cx="8229600" cy="2885912"/>
          </a:xfrm>
        </p:spPr>
        <p:txBody>
          <a:bodyPr/>
          <a:lstStyle/>
          <a:p>
            <a:r>
              <a:rPr lang="en-GB" dirty="0" smtClean="0"/>
              <a:t>You </a:t>
            </a:r>
            <a:r>
              <a:rPr lang="en-GB" u="sng" dirty="0" smtClean="0"/>
              <a:t>do not</a:t>
            </a:r>
            <a:r>
              <a:rPr lang="en-GB" dirty="0" smtClean="0"/>
              <a:t> need a Windows Phone Developer account to download the SDK and start developing apps</a:t>
            </a:r>
          </a:p>
          <a:p>
            <a:r>
              <a:rPr lang="en-GB" dirty="0" smtClean="0"/>
              <a:t>You </a:t>
            </a:r>
            <a:r>
              <a:rPr lang="en-GB" u="sng" dirty="0" smtClean="0"/>
              <a:t>do</a:t>
            </a:r>
            <a:r>
              <a:rPr lang="en-GB" dirty="0" smtClean="0"/>
              <a:t> need a developer account to unlock a phone for development and to submit apps for testing and publication in the Windows Phone Store (formerly known as Windows Phone Marketplace)</a:t>
            </a:r>
          </a:p>
          <a:p>
            <a:r>
              <a:rPr lang="en-GB" dirty="0" smtClean="0"/>
              <a:t>To get a Developer Account:</a:t>
            </a:r>
          </a:p>
          <a:p>
            <a:pPr lvl="1"/>
            <a:r>
              <a:rPr lang="en-GB" dirty="0" smtClean="0"/>
              <a:t>Included if you have an MSDN subscription</a:t>
            </a:r>
          </a:p>
          <a:p>
            <a:pPr lvl="1"/>
            <a:r>
              <a:rPr lang="en-GB" dirty="0" smtClean="0"/>
              <a:t>Free to students who have a </a:t>
            </a:r>
            <a:r>
              <a:rPr lang="en-GB" dirty="0" err="1" smtClean="0"/>
              <a:t>Dreamspark</a:t>
            </a:r>
            <a:r>
              <a:rPr lang="en-GB" dirty="0" smtClean="0"/>
              <a:t> subscription</a:t>
            </a:r>
          </a:p>
          <a:p>
            <a:pPr lvl="1"/>
            <a:r>
              <a:rPr lang="en-GB" dirty="0" smtClean="0"/>
              <a:t>$99 charge per annum for individual developers</a:t>
            </a:r>
          </a:p>
          <a:p>
            <a:r>
              <a:rPr lang="en-GB" dirty="0" smtClean="0"/>
              <a:t>Register for an account at the Windows Phone Developer </a:t>
            </a:r>
            <a:r>
              <a:rPr lang="en-GB" dirty="0" err="1" smtClean="0"/>
              <a:t>Center</a:t>
            </a:r>
            <a:r>
              <a:rPr lang="en-GB" dirty="0" smtClean="0"/>
              <a:t> </a:t>
            </a:r>
            <a:r>
              <a:rPr lang="en-GB" dirty="0">
                <a:hlinkClick r:id="rId2"/>
              </a:rPr>
              <a:t>http://dev.windowsphone.com</a:t>
            </a:r>
            <a:r>
              <a:rPr lang="en-GB" dirty="0"/>
              <a:t> </a:t>
            </a:r>
          </a:p>
        </p:txBody>
      </p:sp>
      <p:sp>
        <p:nvSpPr>
          <p:cNvPr id="3" name="Title 2"/>
          <p:cNvSpPr>
            <a:spLocks noGrp="1"/>
          </p:cNvSpPr>
          <p:nvPr>
            <p:ph type="title"/>
          </p:nvPr>
        </p:nvSpPr>
        <p:spPr/>
        <p:txBody>
          <a:bodyPr/>
          <a:lstStyle/>
          <a:p>
            <a:r>
              <a:rPr lang="en-GB" dirty="0" smtClean="0"/>
              <a:t>Getting a Windows Phone Developer Account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8688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1"/>
          </p:nvPr>
        </p:nvSpPr>
        <p:spPr>
          <a:xfrm>
            <a:off x="457200" y="1484532"/>
            <a:ext cx="8229600" cy="2755900"/>
          </a:xfrm>
        </p:spPr>
        <p:txBody>
          <a:bodyPr/>
          <a:lstStyle/>
          <a:p>
            <a:r>
              <a:rPr lang="en-GB" dirty="0"/>
              <a:t>Visual Studio provides an exceptional debugging experience</a:t>
            </a:r>
          </a:p>
          <a:p>
            <a:r>
              <a:rPr lang="en-GB" dirty="0"/>
              <a:t>This experience extends to Windows Phone</a:t>
            </a:r>
          </a:p>
          <a:p>
            <a:r>
              <a:rPr lang="en-GB" dirty="0"/>
              <a:t>You can do all the debugging actions in Windows Phone that you can do with a Windows PC application</a:t>
            </a:r>
          </a:p>
          <a:p>
            <a:pPr lvl="1"/>
            <a:r>
              <a:rPr lang="en-GB" dirty="0"/>
              <a:t>Breakpoints </a:t>
            </a:r>
          </a:p>
          <a:p>
            <a:pPr lvl="1"/>
            <a:r>
              <a:rPr lang="en-GB" dirty="0"/>
              <a:t>Single Stepping</a:t>
            </a:r>
          </a:p>
          <a:p>
            <a:pPr lvl="1"/>
            <a:r>
              <a:rPr lang="en-GB" dirty="0"/>
              <a:t>Viewing and modifying variables</a:t>
            </a:r>
          </a:p>
          <a:p>
            <a:endParaRPr lang="en-GB" dirty="0"/>
          </a:p>
        </p:txBody>
      </p:sp>
      <p:sp>
        <p:nvSpPr>
          <p:cNvPr id="2" name="Title 1"/>
          <p:cNvSpPr>
            <a:spLocks noGrp="1"/>
          </p:cNvSpPr>
          <p:nvPr>
            <p:ph type="title"/>
          </p:nvPr>
        </p:nvSpPr>
        <p:spPr/>
        <p:txBody>
          <a:bodyPr/>
          <a:lstStyle/>
          <a:p>
            <a:r>
              <a:rPr lang="en-GB" dirty="0" smtClean="0"/>
              <a:t>Visual Studio Debugging</a:t>
            </a:r>
            <a:endParaRPr lang="en-GB" dirty="0"/>
          </a:p>
        </p:txBody>
      </p:sp>
    </p:spTree>
    <p:extLst>
      <p:ext uri="{BB962C8B-B14F-4D97-AF65-F5344CB8AC3E}">
        <p14:creationId xmlns:p14="http://schemas.microsoft.com/office/powerpoint/2010/main" val="1209236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282919"/>
            <a:ext cx="6314090" cy="2755900"/>
          </a:xfrm>
        </p:spPr>
        <p:txBody>
          <a:bodyPr/>
          <a:lstStyle/>
          <a:p>
            <a:r>
              <a:rPr lang="en-GB" dirty="0"/>
              <a:t>The Windows Phone emulator runs as a Hyper-V virtual machine on your Windows PC</a:t>
            </a:r>
          </a:p>
          <a:p>
            <a:r>
              <a:rPr lang="en-GB" dirty="0"/>
              <a:t>It contains the same software as a “real” phone, but built for the Windows PC platform</a:t>
            </a:r>
          </a:p>
          <a:p>
            <a:r>
              <a:rPr lang="en-GB" dirty="0"/>
              <a:t>The emulator is supplied with the Windows Phone SDK </a:t>
            </a:r>
          </a:p>
          <a:p>
            <a:r>
              <a:rPr lang="en-GB" dirty="0"/>
              <a:t>You can perform location and orientation simulation using the emulator</a:t>
            </a:r>
          </a:p>
          <a:p>
            <a:r>
              <a:rPr lang="en-GB" dirty="0"/>
              <a:t>You can use the Simulation Dashboard in Visual Studio to manage the emulator environment</a:t>
            </a:r>
          </a:p>
          <a:p>
            <a:pPr lvl="1"/>
            <a:r>
              <a:rPr lang="en-GB" dirty="0"/>
              <a:t>Lock and unlock the phone</a:t>
            </a:r>
          </a:p>
          <a:p>
            <a:pPr lvl="1"/>
            <a:r>
              <a:rPr lang="en-GB" dirty="0"/>
              <a:t>Control the quality and availability of the network connection</a:t>
            </a:r>
          </a:p>
          <a:p>
            <a:endParaRPr lang="en-GB" dirty="0"/>
          </a:p>
        </p:txBody>
      </p:sp>
      <p:sp>
        <p:nvSpPr>
          <p:cNvPr id="2" name="Title 1"/>
          <p:cNvSpPr>
            <a:spLocks noGrp="1"/>
          </p:cNvSpPr>
          <p:nvPr>
            <p:ph type="title"/>
          </p:nvPr>
        </p:nvSpPr>
        <p:spPr/>
        <p:txBody>
          <a:bodyPr/>
          <a:lstStyle/>
          <a:p>
            <a:r>
              <a:rPr lang="en-GB" dirty="0" smtClean="0"/>
              <a:t>The Windows Phone Emulator</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90" y="798267"/>
            <a:ext cx="1915510" cy="3482071"/>
          </a:xfrm>
          <a:prstGeom prst="rect">
            <a:avLst/>
          </a:prstGeom>
        </p:spPr>
      </p:pic>
    </p:spTree>
    <p:extLst>
      <p:ext uri="{BB962C8B-B14F-4D97-AF65-F5344CB8AC3E}">
        <p14:creationId xmlns:p14="http://schemas.microsoft.com/office/powerpoint/2010/main" val="1521820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2</a:t>
            </a:fld>
            <a:endParaRPr lang="en-US" dirty="0"/>
          </a:p>
        </p:txBody>
      </p:sp>
      <p:sp>
        <p:nvSpPr>
          <p:cNvPr id="7" name="Title 6"/>
          <p:cNvSpPr>
            <a:spLocks noGrp="1"/>
          </p:cNvSpPr>
          <p:nvPr>
            <p:ph type="title"/>
          </p:nvPr>
        </p:nvSpPr>
        <p:spPr/>
        <p:txBody>
          <a:bodyPr/>
          <a:lstStyle/>
          <a:p>
            <a:r>
              <a:rPr lang="en-US" dirty="0" smtClean="0"/>
              <a:t>Agenda</a:t>
            </a:r>
            <a:endParaRPr lang="en-US" dirty="0"/>
          </a:p>
        </p:txBody>
      </p:sp>
      <p:sp>
        <p:nvSpPr>
          <p:cNvPr id="9" name="Text Placeholder 8"/>
          <p:cNvSpPr>
            <a:spLocks noGrp="1"/>
          </p:cNvSpPr>
          <p:nvPr>
            <p:ph type="body" sz="quarter" idx="22"/>
          </p:nvPr>
        </p:nvSpPr>
        <p:spPr/>
        <p:txBody>
          <a:bodyPr/>
          <a:lstStyle/>
          <a:p>
            <a:r>
              <a:rPr lang="en-US" dirty="0"/>
              <a:t>Workshop:</a:t>
            </a:r>
          </a:p>
          <a:p>
            <a:r>
              <a:rPr lang="en-US" dirty="0"/>
              <a:t>Introduction to Windows Phone 8 </a:t>
            </a:r>
            <a:r>
              <a:rPr lang="en-US" dirty="0" smtClean="0"/>
              <a:t>Development</a:t>
            </a:r>
            <a:endParaRPr lang="en-US" dirty="0"/>
          </a:p>
        </p:txBody>
      </p:sp>
      <p:sp>
        <p:nvSpPr>
          <p:cNvPr id="10" name="Text Placeholder 9"/>
          <p:cNvSpPr>
            <a:spLocks noGrp="1"/>
          </p:cNvSpPr>
          <p:nvPr>
            <p:ph type="body" sz="quarter" idx="23"/>
          </p:nvPr>
        </p:nvSpPr>
        <p:spPr/>
        <p:txBody>
          <a:bodyPr/>
          <a:lstStyle/>
          <a:p>
            <a:r>
              <a:rPr lang="en-US" dirty="0"/>
              <a:t>Introduction to Windows Phone </a:t>
            </a:r>
          </a:p>
          <a:p>
            <a:r>
              <a:rPr lang="en-US" dirty="0"/>
              <a:t>Hello, World</a:t>
            </a:r>
          </a:p>
          <a:p>
            <a:r>
              <a:rPr lang="en-US" dirty="0"/>
              <a:t>Connecting Windows Phone Apps to Services</a:t>
            </a:r>
          </a:p>
          <a:p>
            <a:r>
              <a:rPr lang="en-US" dirty="0"/>
              <a:t>Advanced Phone </a:t>
            </a:r>
            <a:r>
              <a:rPr lang="en-US" dirty="0" smtClean="0"/>
              <a:t>APIs</a:t>
            </a:r>
            <a:endParaRPr lang="en-US" dirty="0"/>
          </a:p>
        </p:txBody>
      </p:sp>
    </p:spTree>
    <p:extLst>
      <p:ext uri="{BB962C8B-B14F-4D97-AF65-F5344CB8AC3E}">
        <p14:creationId xmlns:p14="http://schemas.microsoft.com/office/powerpoint/2010/main" val="26548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2893189"/>
            <a:ext cx="8229600" cy="1607373"/>
          </a:xfrm>
        </p:spPr>
        <p:txBody>
          <a:bodyPr/>
          <a:lstStyle/>
          <a:p>
            <a:r>
              <a:rPr lang="en-GB" dirty="0"/>
              <a:t>Visual Studio lets you select the target device for a program when it runs</a:t>
            </a:r>
          </a:p>
          <a:p>
            <a:r>
              <a:rPr lang="en-GB" dirty="0"/>
              <a:t>The emulator is started the first time you deploy to it</a:t>
            </a:r>
          </a:p>
          <a:p>
            <a:pPr lvl="1"/>
            <a:r>
              <a:rPr lang="en-GB" sz="1400" dirty="0"/>
              <a:t>It will then remain running until you stop it, and maintain its own local storage during that time</a:t>
            </a:r>
          </a:p>
          <a:p>
            <a:r>
              <a:rPr lang="en-GB" dirty="0" smtClean="0"/>
              <a:t>Emulators provided for each of the new screen resolutions, plus WVGA 512MB to emulate reduced memory Windows Phone 7.5 devices</a:t>
            </a:r>
            <a:endParaRPr lang="en-GB" dirty="0"/>
          </a:p>
        </p:txBody>
      </p:sp>
      <p:sp>
        <p:nvSpPr>
          <p:cNvPr id="2" name="Title 1"/>
          <p:cNvSpPr>
            <a:spLocks noGrp="1"/>
          </p:cNvSpPr>
          <p:nvPr>
            <p:ph type="title"/>
          </p:nvPr>
        </p:nvSpPr>
        <p:spPr/>
        <p:txBody>
          <a:bodyPr/>
          <a:lstStyle/>
          <a:p>
            <a:r>
              <a:rPr lang="en-GB" dirty="0" smtClean="0"/>
              <a:t>Deploying to the Emulator</a:t>
            </a:r>
            <a:endParaRPr lang="en-GB" dirty="0"/>
          </a:p>
        </p:txBody>
      </p:sp>
      <p:sp>
        <p:nvSpPr>
          <p:cNvPr id="7" name="Text Placeholder 6"/>
          <p:cNvSpPr>
            <a:spLocks noGrp="1"/>
          </p:cNvSpPr>
          <p:nvPr>
            <p:ph type="body" sz="quarter" idx="17"/>
          </p:nvPr>
        </p:nvSpPr>
        <p:spPr/>
        <p:txBody>
          <a:bodyPr/>
          <a:lstStyle/>
          <a:p>
            <a:endParaRPr lang="en-GB"/>
          </a:p>
        </p:txBody>
      </p:sp>
      <p:sp>
        <p:nvSpPr>
          <p:cNvPr id="4" name="Slide Number Placeholder 3"/>
          <p:cNvSpPr>
            <a:spLocks noGrp="1"/>
          </p:cNvSpPr>
          <p:nvPr>
            <p:ph type="sldNum" sz="quarter" idx="20"/>
          </p:nvPr>
        </p:nvSpPr>
        <p:spPr>
          <a:prstGeom prst="rect">
            <a:avLst/>
          </a:prstGeom>
        </p:spPr>
        <p:txBody>
          <a:bodyPr lIns="64007" tIns="32005" rIns="64007" bIns="32005"/>
          <a:lstStyle/>
          <a:p>
            <a:fld id="{271031BA-9959-4FE2-909F-37D65262A7B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2994148" y="966626"/>
            <a:ext cx="3177737" cy="1769563"/>
          </a:xfrm>
          <a:prstGeom prst="rect">
            <a:avLst/>
          </a:prstGeom>
          <a:ln>
            <a:noFill/>
          </a:ln>
          <a:effectLst>
            <a:softEdge rad="112500"/>
          </a:effectLst>
        </p:spPr>
      </p:pic>
    </p:spTree>
    <p:extLst>
      <p:ext uri="{BB962C8B-B14F-4D97-AF65-F5344CB8AC3E}">
        <p14:creationId xmlns:p14="http://schemas.microsoft.com/office/powerpoint/2010/main" val="337394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1767840"/>
            <a:ext cx="3292904" cy="772519"/>
          </a:xfrm>
        </p:spPr>
        <p:txBody>
          <a:bodyPr/>
          <a:lstStyle/>
          <a:p>
            <a:r>
              <a:rPr lang="en-US" dirty="0" smtClean="0"/>
              <a:t>DEMO</a:t>
            </a:r>
            <a:br>
              <a:rPr lang="en-US" dirty="0" smtClean="0"/>
            </a:br>
            <a:r>
              <a:rPr lang="en-US" dirty="0" smtClean="0"/>
              <a:t>Hello, World</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09770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Connecting to Windows Azure Mobile Services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274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3186001" cy="384721"/>
          </a:xfrm>
        </p:spPr>
        <p:txBody>
          <a:bodyPr/>
          <a:lstStyle/>
          <a:p>
            <a:r>
              <a:rPr lang="en-GB" dirty="0" smtClean="0"/>
              <a:t>Advanced Features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40378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noChangeAspect="1"/>
          </p:cNvSpPr>
          <p:nvPr>
            <p:ph type="title"/>
          </p:nvPr>
        </p:nvSpPr>
        <p:spPr>
          <a:xfrm>
            <a:off x="457200" y="401955"/>
            <a:ext cx="8229600" cy="360548"/>
          </a:xfrm>
        </p:spPr>
        <p:txBody>
          <a:bodyPr/>
          <a:lstStyle/>
          <a:p>
            <a:r>
              <a:rPr lang="en-US" dirty="0" smtClean="0"/>
              <a:t>Tile Templates and Tile Sizes</a:t>
            </a:r>
            <a:endParaRPr lang="en-US" dirty="0"/>
          </a:p>
        </p:txBody>
      </p:sp>
      <p:sp>
        <p:nvSpPr>
          <p:cNvPr id="20" name="Text Placeholder 1"/>
          <p:cNvSpPr>
            <a:spLocks noGrp="1" noChangeAspect="1"/>
          </p:cNvSpPr>
          <p:nvPr>
            <p:ph idx="1"/>
          </p:nvPr>
        </p:nvSpPr>
        <p:spPr>
          <a:xfrm>
            <a:off x="457200" y="1135380"/>
            <a:ext cx="4476135" cy="3365183"/>
          </a:xfrm>
        </p:spPr>
        <p:txBody>
          <a:bodyPr/>
          <a:lstStyle/>
          <a:p>
            <a:pPr>
              <a:lnSpc>
                <a:spcPct val="125000"/>
              </a:lnSpc>
            </a:pPr>
            <a:r>
              <a:rPr lang="en-US" sz="1800" dirty="0"/>
              <a:t>Windows Phone 8 supports three Tile templates</a:t>
            </a:r>
          </a:p>
          <a:p>
            <a:pPr lvl="1">
              <a:lnSpc>
                <a:spcPct val="125000"/>
              </a:lnSpc>
            </a:pPr>
            <a:r>
              <a:rPr lang="en-US" dirty="0"/>
              <a:t>Flip – flips from front to </a:t>
            </a:r>
            <a:r>
              <a:rPr lang="en-US" dirty="0" smtClean="0"/>
              <a:t>back</a:t>
            </a:r>
            <a:endParaRPr lang="en-US" dirty="0"/>
          </a:p>
          <a:p>
            <a:pPr lvl="1">
              <a:lnSpc>
                <a:spcPct val="125000"/>
              </a:lnSpc>
            </a:pPr>
            <a:r>
              <a:rPr lang="en-US" dirty="0"/>
              <a:t>Iconic – clean iconic layout designed to reflect Windows Phone design principles</a:t>
            </a:r>
          </a:p>
          <a:p>
            <a:pPr lvl="1">
              <a:lnSpc>
                <a:spcPct val="125000"/>
              </a:lnSpc>
            </a:pPr>
            <a:r>
              <a:rPr lang="en-US" dirty="0"/>
              <a:t>Cycle – cycles through up to nine images</a:t>
            </a:r>
          </a:p>
          <a:p>
            <a:pPr marL="0" indent="0">
              <a:buNone/>
            </a:pPr>
            <a:endParaRPr lang="en-US" sz="1400" dirty="0" smtClean="0"/>
          </a:p>
        </p:txBody>
      </p:sp>
      <p:sp>
        <p:nvSpPr>
          <p:cNvPr id="21" name="Slide Number Placeholder 2"/>
          <p:cNvSpPr txBox="1">
            <a:spLocks noChangeAspect="1"/>
          </p:cNvSpPr>
          <p:nvPr/>
        </p:nvSpPr>
        <p:spPr>
          <a:xfrm>
            <a:off x="1143049" y="4814888"/>
            <a:ext cx="413147" cy="171450"/>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24</a:t>
            </a:fld>
            <a:endParaRPr lang="en-US" sz="750" dirty="0"/>
          </a:p>
        </p:txBody>
      </p:sp>
      <p:pic>
        <p:nvPicPr>
          <p:cNvPr id="3" name="Picture 2"/>
          <p:cNvPicPr>
            <a:picLocks noChangeAspect="1"/>
          </p:cNvPicPr>
          <p:nvPr/>
        </p:nvPicPr>
        <p:blipFill>
          <a:blip r:embed="rId3">
            <a:clrChange>
              <a:clrFrom>
                <a:srgbClr val="000000"/>
              </a:clrFrom>
              <a:clrTo>
                <a:srgbClr val="000000">
                  <a:alpha val="0"/>
                </a:srgbClr>
              </a:clrTo>
            </a:clrChange>
          </a:blip>
          <a:stretch>
            <a:fillRect/>
          </a:stretch>
        </p:blipFill>
        <p:spPr>
          <a:xfrm>
            <a:off x="5110316" y="1968657"/>
            <a:ext cx="3709834" cy="142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316" y="838062"/>
            <a:ext cx="3709834" cy="10446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316" y="3482492"/>
            <a:ext cx="3709834" cy="1089969"/>
          </a:xfrm>
          <a:prstGeom prst="rect">
            <a:avLst/>
          </a:prstGeom>
        </p:spPr>
      </p:pic>
      <p:pic>
        <p:nvPicPr>
          <p:cNvPr id="2" name="Picture 1"/>
          <p:cNvPicPr>
            <a:picLocks noChangeAspect="1"/>
          </p:cNvPicPr>
          <p:nvPr/>
        </p:nvPicPr>
        <p:blipFill>
          <a:blip r:embed="rId6"/>
          <a:stretch>
            <a:fillRect/>
          </a:stretch>
        </p:blipFill>
        <p:spPr>
          <a:xfrm>
            <a:off x="5647394" y="840569"/>
            <a:ext cx="1027540" cy="1034256"/>
          </a:xfrm>
          <a:prstGeom prst="rect">
            <a:avLst/>
          </a:prstGeom>
        </p:spPr>
      </p:pic>
    </p:spTree>
    <p:extLst>
      <p:ext uri="{BB962C8B-B14F-4D97-AF65-F5344CB8AC3E}">
        <p14:creationId xmlns:p14="http://schemas.microsoft.com/office/powerpoint/2010/main" val="168327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a:xfrm>
            <a:off x="4477846" y="1489048"/>
            <a:ext cx="3888914" cy="3021991"/>
          </a:xfrm>
        </p:spPr>
        <p:txBody>
          <a:bodyPr/>
          <a:lstStyle/>
          <a:p>
            <a:r>
              <a:rPr lang="en-GB" dirty="0" smtClean="0"/>
              <a:t>You can register your app as a lock screen provider, which enables:</a:t>
            </a:r>
          </a:p>
          <a:p>
            <a:pPr lvl="1"/>
            <a:r>
              <a:rPr lang="en-GB" dirty="0" smtClean="0"/>
              <a:t>User can select your app to show detailed status on the lock screen</a:t>
            </a:r>
          </a:p>
          <a:p>
            <a:pPr lvl="1"/>
            <a:r>
              <a:rPr lang="en-GB" dirty="0" smtClean="0"/>
              <a:t>Can select your app as one of the five apps to show quick status (icon and count)</a:t>
            </a:r>
          </a:p>
          <a:p>
            <a:pPr lvl="1"/>
            <a:r>
              <a:rPr lang="en-GB" dirty="0" smtClean="0"/>
              <a:t>Can select your </a:t>
            </a:r>
            <a:r>
              <a:rPr lang="en-GB" dirty="0"/>
              <a:t>app as the lock screen background image provider</a:t>
            </a:r>
            <a:endParaRPr lang="en-GB" dirty="0" smtClean="0"/>
          </a:p>
        </p:txBody>
      </p:sp>
      <p:sp>
        <p:nvSpPr>
          <p:cNvPr id="6" name="Slide Number Placeholder 5"/>
          <p:cNvSpPr>
            <a:spLocks noGrp="1"/>
          </p:cNvSpPr>
          <p:nvPr>
            <p:ph type="sldNum" sz="quarter" idx="20"/>
          </p:nvPr>
        </p:nvSpPr>
        <p:spPr/>
        <p:txBody>
          <a:bodyPr/>
          <a:lstStyle/>
          <a:p>
            <a:fld id="{B6F15528-21DE-4FAA-801E-634DDDAF4B2B}" type="slidenum">
              <a:rPr lang="en-US" smtClean="0">
                <a:solidFill>
                  <a:srgbClr val="787878">
                    <a:lumMod val="60000"/>
                    <a:lumOff val="40000"/>
                  </a:srgbClr>
                </a:solidFill>
              </a:rPr>
              <a:pPr/>
              <a:t>25</a:t>
            </a:fld>
            <a:endParaRPr lang="en-US">
              <a:solidFill>
                <a:srgbClr val="787878">
                  <a:lumMod val="60000"/>
                  <a:lumOff val="40000"/>
                </a:srgbClr>
              </a:solidFill>
            </a:endParaRPr>
          </a:p>
        </p:txBody>
      </p:sp>
      <p:sp>
        <p:nvSpPr>
          <p:cNvPr id="2" name="Title 1"/>
          <p:cNvSpPr>
            <a:spLocks noGrp="1"/>
          </p:cNvSpPr>
          <p:nvPr>
            <p:ph type="title"/>
          </p:nvPr>
        </p:nvSpPr>
        <p:spPr/>
        <p:txBody>
          <a:bodyPr/>
          <a:lstStyle/>
          <a:p>
            <a:r>
              <a:rPr lang="en-GB" dirty="0" smtClean="0"/>
              <a:t>Lock Screen on Windows Phone 8</a:t>
            </a:r>
            <a:endParaRPr lang="en-GB" dirty="0"/>
          </a:p>
        </p:txBody>
      </p:sp>
      <p:pic>
        <p:nvPicPr>
          <p:cNvPr id="8" name="Picture 7"/>
          <p:cNvPicPr>
            <a:picLocks noChangeAspect="1"/>
          </p:cNvPicPr>
          <p:nvPr/>
        </p:nvPicPr>
        <p:blipFill>
          <a:blip r:embed="rId2"/>
          <a:stretch>
            <a:fillRect/>
          </a:stretch>
        </p:blipFill>
        <p:spPr>
          <a:xfrm>
            <a:off x="457200" y="1489049"/>
            <a:ext cx="1757604" cy="29293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45" y="1491823"/>
            <a:ext cx="1755940" cy="2926566"/>
          </a:xfrm>
          <a:prstGeom prst="rect">
            <a:avLst/>
          </a:prstGeom>
        </p:spPr>
      </p:pic>
    </p:spTree>
    <p:extLst>
      <p:ext uri="{BB962C8B-B14F-4D97-AF65-F5344CB8AC3E}">
        <p14:creationId xmlns:p14="http://schemas.microsoft.com/office/powerpoint/2010/main" val="14801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29352"/>
            <a:ext cx="8229600" cy="2755900"/>
          </a:xfrm>
        </p:spPr>
        <p:txBody>
          <a:bodyPr/>
          <a:lstStyle/>
          <a:p>
            <a:r>
              <a:rPr lang="en-GB" dirty="0" smtClean="0"/>
              <a:t>Windows Phone 8 has new Maps controls</a:t>
            </a:r>
          </a:p>
          <a:p>
            <a:r>
              <a:rPr lang="en-GB" dirty="0" smtClean="0"/>
              <a:t>Bing Maps control from Windows Phone OS 7.1 is still supported, but deprecated</a:t>
            </a:r>
          </a:p>
          <a:p>
            <a:r>
              <a:rPr lang="en-GB" dirty="0" smtClean="0"/>
              <a:t>The new Maps controls use technology supplied by Nokia</a:t>
            </a:r>
          </a:p>
          <a:p>
            <a:r>
              <a:rPr lang="en-GB" dirty="0" smtClean="0"/>
              <a:t>New features:</a:t>
            </a:r>
          </a:p>
          <a:p>
            <a:pPr lvl="1">
              <a:lnSpc>
                <a:spcPct val="100000"/>
              </a:lnSpc>
            </a:pPr>
            <a:r>
              <a:rPr lang="en-GB" dirty="0" smtClean="0"/>
              <a:t>Vector-based for faster rendering</a:t>
            </a:r>
          </a:p>
          <a:p>
            <a:pPr lvl="1">
              <a:lnSpc>
                <a:spcPct val="100000"/>
              </a:lnSpc>
            </a:pPr>
            <a:r>
              <a:rPr lang="en-GB" dirty="0" smtClean="0"/>
              <a:t>Four cartographic map modes</a:t>
            </a:r>
          </a:p>
          <a:p>
            <a:pPr lvl="1">
              <a:lnSpc>
                <a:spcPct val="100000"/>
              </a:lnSpc>
            </a:pPr>
            <a:r>
              <a:rPr lang="en-GB" dirty="0" smtClean="0"/>
              <a:t>Light and dark </a:t>
            </a:r>
            <a:r>
              <a:rPr lang="en-GB" dirty="0" err="1" smtClean="0"/>
              <a:t>color</a:t>
            </a:r>
            <a:r>
              <a:rPr lang="en-GB" dirty="0" smtClean="0"/>
              <a:t> modes</a:t>
            </a:r>
          </a:p>
          <a:p>
            <a:pPr lvl="1">
              <a:lnSpc>
                <a:spcPct val="100000"/>
              </a:lnSpc>
            </a:pPr>
            <a:r>
              <a:rPr lang="en-GB" dirty="0" smtClean="0"/>
              <a:t>Display landmark and pedestrian features</a:t>
            </a:r>
            <a:endParaRPr lang="en-GB" dirty="0"/>
          </a:p>
        </p:txBody>
      </p:sp>
      <p:sp>
        <p:nvSpPr>
          <p:cNvPr id="3" name="Title 2"/>
          <p:cNvSpPr>
            <a:spLocks noGrp="1"/>
          </p:cNvSpPr>
          <p:nvPr>
            <p:ph type="title"/>
          </p:nvPr>
        </p:nvSpPr>
        <p:spPr/>
        <p:txBody>
          <a:bodyPr/>
          <a:lstStyle/>
          <a:p>
            <a:r>
              <a:rPr lang="en-GB" dirty="0" smtClean="0"/>
              <a:t>Maps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26</a:t>
            </a:fld>
            <a:endParaRPr lang="en-US" dirty="0"/>
          </a:p>
        </p:txBody>
      </p:sp>
      <p:pic>
        <p:nvPicPr>
          <p:cNvPr id="8" name="Picture 7"/>
          <p:cNvPicPr>
            <a:picLocks noChangeAspect="1"/>
          </p:cNvPicPr>
          <p:nvPr/>
        </p:nvPicPr>
        <p:blipFill>
          <a:blip r:embed="rId2"/>
          <a:stretch>
            <a:fillRect/>
          </a:stretch>
        </p:blipFill>
        <p:spPr>
          <a:xfrm>
            <a:off x="5186853" y="2707355"/>
            <a:ext cx="3401575" cy="1706592"/>
          </a:xfrm>
          <a:prstGeom prst="rect">
            <a:avLst/>
          </a:prstGeom>
        </p:spPr>
      </p:pic>
    </p:spTree>
    <p:extLst>
      <p:ext uri="{BB962C8B-B14F-4D97-AF65-F5344CB8AC3E}">
        <p14:creationId xmlns:p14="http://schemas.microsoft.com/office/powerpoint/2010/main" val="363382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744663"/>
            <a:ext cx="5439103" cy="2755900"/>
          </a:xfrm>
        </p:spPr>
        <p:txBody>
          <a:bodyPr/>
          <a:lstStyle/>
          <a:p>
            <a:r>
              <a:rPr lang="en-GB" dirty="0" smtClean="0"/>
              <a:t>New Location API in the Windows Phone Runtime API set</a:t>
            </a:r>
          </a:p>
          <a:p>
            <a:pPr lvl="1"/>
            <a:r>
              <a:rPr lang="en-GB" dirty="0" smtClean="0"/>
              <a:t>Similar to Windows 8 Location API </a:t>
            </a:r>
          </a:p>
          <a:p>
            <a:r>
              <a:rPr lang="en-GB" dirty="0" smtClean="0"/>
              <a:t>Windows Phone OS 7.1 .NET Location API still supported</a:t>
            </a:r>
          </a:p>
          <a:p>
            <a:r>
              <a:rPr lang="en-GB" dirty="0" smtClean="0"/>
              <a:t>Background location-tracking apps</a:t>
            </a:r>
          </a:p>
          <a:p>
            <a:pPr lvl="1"/>
            <a:r>
              <a:rPr lang="en-GB" dirty="0" smtClean="0"/>
              <a:t>Run continuously in the background when the user navigates away from the app</a:t>
            </a:r>
          </a:p>
          <a:p>
            <a:pPr lvl="1"/>
            <a:r>
              <a:rPr lang="en-GB" dirty="0" smtClean="0"/>
              <a:t>Enables scenarios such as Run Trackers, turn-by-turn navigation</a:t>
            </a:r>
            <a:endParaRPr lang="en-GB" dirty="0"/>
          </a:p>
        </p:txBody>
      </p:sp>
      <p:sp>
        <p:nvSpPr>
          <p:cNvPr id="3" name="Title 2"/>
          <p:cNvSpPr>
            <a:spLocks noGrp="1"/>
          </p:cNvSpPr>
          <p:nvPr>
            <p:ph type="title"/>
          </p:nvPr>
        </p:nvSpPr>
        <p:spPr/>
        <p:txBody>
          <a:bodyPr/>
          <a:lstStyle/>
          <a:p>
            <a:r>
              <a:rPr lang="en-GB" dirty="0" smtClean="0"/>
              <a:t>Location and Location Tracking</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27</a:t>
            </a:fld>
            <a:endParaRPr lang="en-US" dirty="0"/>
          </a:p>
        </p:txBody>
      </p:sp>
      <p:grpSp>
        <p:nvGrpSpPr>
          <p:cNvPr id="15" name="Group 14"/>
          <p:cNvGrpSpPr/>
          <p:nvPr/>
        </p:nvGrpSpPr>
        <p:grpSpPr>
          <a:xfrm>
            <a:off x="6285684" y="925512"/>
            <a:ext cx="2858316" cy="3531936"/>
            <a:chOff x="5909086" y="-327490"/>
            <a:chExt cx="4045945" cy="5211962"/>
          </a:xfrm>
        </p:grpSpPr>
        <p:sp>
          <p:nvSpPr>
            <p:cNvPr id="9" name="Rectangle 8"/>
            <p:cNvSpPr/>
            <p:nvPr/>
          </p:nvSpPr>
          <p:spPr bwMode="auto">
            <a:xfrm>
              <a:off x="6453004" y="-45394"/>
              <a:ext cx="2193535" cy="423295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3738" y="260836"/>
              <a:ext cx="2024079" cy="337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a:off x="5909086" y="4470482"/>
              <a:ext cx="3176754" cy="413990"/>
            </a:xfrm>
            <a:prstGeom prst="ellipse">
              <a:avLst/>
            </a:prstGeom>
            <a:solidFill>
              <a:schemeClr val="tx2">
                <a:alpha val="50000"/>
              </a:schemeClr>
            </a:solidFill>
            <a:ln>
              <a:noFill/>
              <a:headEnd type="none" w="med" len="med"/>
              <a:tailEnd type="none" w="med" len="med"/>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2" name="Picture 2" descr="http://blog.maps.nokia.com/wp-content/uploads/2012/02/WalkSegment_on_NokiaMap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53004" y="260835"/>
              <a:ext cx="2121255" cy="3432664"/>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Rectangle 12"/>
            <p:cNvSpPr/>
            <p:nvPr/>
          </p:nvSpPr>
          <p:spPr bwMode="auto">
            <a:xfrm>
              <a:off x="8732758" y="-327490"/>
              <a:ext cx="1222273" cy="49162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10" y="-300037"/>
              <a:ext cx="2523392" cy="4800600"/>
            </a:xfrm>
            <a:prstGeom prst="rect">
              <a:avLst/>
            </a:prstGeom>
          </p:spPr>
        </p:pic>
      </p:grpSp>
    </p:spTree>
    <p:extLst>
      <p:ext uri="{BB962C8B-B14F-4D97-AF65-F5344CB8AC3E}">
        <p14:creationId xmlns:p14="http://schemas.microsoft.com/office/powerpoint/2010/main" val="25018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Location and Maps: Run Tracker</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29814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3610304" y="1347952"/>
            <a:ext cx="5076496" cy="3152611"/>
          </a:xfrm>
        </p:spPr>
        <p:txBody>
          <a:bodyPr/>
          <a:lstStyle/>
          <a:p>
            <a:r>
              <a:rPr lang="en-GB" dirty="0"/>
              <a:t>Windows Phone 8 </a:t>
            </a:r>
            <a:r>
              <a:rPr lang="en-GB" dirty="0" smtClean="0"/>
              <a:t>allows </a:t>
            </a:r>
            <a:r>
              <a:rPr lang="en-GB" dirty="0"/>
              <a:t>you to enable users to robustly interact with your app using their </a:t>
            </a:r>
            <a:r>
              <a:rPr lang="en-GB" dirty="0" smtClean="0"/>
              <a:t>voice </a:t>
            </a:r>
          </a:p>
          <a:p>
            <a:r>
              <a:rPr lang="en-GB" dirty="0" smtClean="0"/>
              <a:t>Two </a:t>
            </a:r>
            <a:r>
              <a:rPr lang="en-GB" dirty="0"/>
              <a:t>types of voice interaction are new: </a:t>
            </a:r>
          </a:p>
          <a:p>
            <a:pPr lvl="1"/>
            <a:r>
              <a:rPr lang="en-GB" sz="1400" b="1" dirty="0"/>
              <a:t>Voice </a:t>
            </a:r>
            <a:r>
              <a:rPr lang="en-GB" sz="1400" b="1" dirty="0" smtClean="0"/>
              <a:t>Commands</a:t>
            </a:r>
            <a:r>
              <a:rPr lang="en-GB" sz="1400" dirty="0"/>
              <a:t> </a:t>
            </a:r>
            <a:r>
              <a:rPr lang="en-GB" sz="1400" dirty="0" smtClean="0"/>
              <a:t>- </a:t>
            </a:r>
            <a:r>
              <a:rPr lang="en-GB" sz="1400" dirty="0"/>
              <a:t>Allows users to deep-link into your app by holding down the Start button and speaking a prefix you specify for your app, followed by a command that you define</a:t>
            </a:r>
            <a:r>
              <a:rPr lang="en-GB" sz="1400" dirty="0" smtClean="0"/>
              <a:t>.</a:t>
            </a:r>
          </a:p>
          <a:p>
            <a:pPr lvl="1"/>
            <a:r>
              <a:rPr lang="en-GB" sz="1400" b="1" dirty="0"/>
              <a:t>Speech Recognition and Text-to-Speech </a:t>
            </a:r>
            <a:r>
              <a:rPr lang="en-GB" sz="1400" b="1" dirty="0" smtClean="0"/>
              <a:t>APIs</a:t>
            </a:r>
            <a:r>
              <a:rPr lang="en-GB" sz="1400" dirty="0"/>
              <a:t> </a:t>
            </a:r>
            <a:r>
              <a:rPr lang="en-GB" sz="1400" dirty="0" smtClean="0"/>
              <a:t>- While </a:t>
            </a:r>
            <a:r>
              <a:rPr lang="en-GB" sz="1400" dirty="0"/>
              <a:t>in the context of your app, allow users to provide input using their voice, and readout text to users via text-to-speech</a:t>
            </a:r>
          </a:p>
          <a:p>
            <a:endParaRPr lang="en-GB" dirty="0"/>
          </a:p>
        </p:txBody>
      </p:sp>
      <p:sp>
        <p:nvSpPr>
          <p:cNvPr id="3" name="Title 2"/>
          <p:cNvSpPr>
            <a:spLocks noGrp="1"/>
          </p:cNvSpPr>
          <p:nvPr>
            <p:ph type="title"/>
          </p:nvPr>
        </p:nvSpPr>
        <p:spPr/>
        <p:txBody>
          <a:bodyPr/>
          <a:lstStyle/>
          <a:p>
            <a:r>
              <a:rPr lang="en-GB" dirty="0" smtClean="0"/>
              <a:t>Speech</a:t>
            </a:r>
            <a:endParaRPr lang="en-GB" dirty="0"/>
          </a:p>
        </p:txBody>
      </p:sp>
      <p:sp>
        <p:nvSpPr>
          <p:cNvPr id="4" name="Text Placeholder 3"/>
          <p:cNvSpPr>
            <a:spLocks noGrp="1"/>
          </p:cNvSpPr>
          <p:nvPr>
            <p:ph type="body" sz="quarter" idx="17"/>
          </p:nvPr>
        </p:nvSpPr>
        <p:spPr/>
        <p:txBody>
          <a:bodyPr/>
          <a:lstStyle/>
          <a:p>
            <a:endParaRPr lang="en-GB"/>
          </a:p>
        </p:txBody>
      </p:sp>
      <p:sp>
        <p:nvSpPr>
          <p:cNvPr id="7" name="Slide Number Placeholder 6"/>
          <p:cNvSpPr>
            <a:spLocks noGrp="1"/>
          </p:cNvSpPr>
          <p:nvPr>
            <p:ph type="sldNum" sz="quarter" idx="20"/>
          </p:nvPr>
        </p:nvSpPr>
        <p:spPr/>
        <p:txBody>
          <a:bodyPr/>
          <a:lstStyle/>
          <a:p>
            <a:fld id="{B6F15528-21DE-4FAA-801E-634DDDAF4B2B}" type="slidenum">
              <a:rPr lang="en-US" smtClean="0"/>
              <a:pPr/>
              <a:t>29</a:t>
            </a:fld>
            <a:endParaRPr lang="en-US" dirty="0"/>
          </a:p>
        </p:txBody>
      </p:sp>
      <p:pic>
        <p:nvPicPr>
          <p:cNvPr id="8" name="Picture 7"/>
          <p:cNvPicPr>
            <a:picLocks noChangeAspect="1"/>
          </p:cNvPicPr>
          <p:nvPr/>
        </p:nvPicPr>
        <p:blipFill>
          <a:blip r:embed="rId3"/>
          <a:stretch>
            <a:fillRect/>
          </a:stretch>
        </p:blipFill>
        <p:spPr>
          <a:xfrm>
            <a:off x="1108980" y="1228966"/>
            <a:ext cx="1847462" cy="3344272"/>
          </a:xfrm>
          <a:prstGeom prst="rect">
            <a:avLst/>
          </a:prstGeom>
        </p:spPr>
      </p:pic>
    </p:spTree>
    <p:extLst>
      <p:ext uri="{BB962C8B-B14F-4D97-AF65-F5344CB8AC3E}">
        <p14:creationId xmlns:p14="http://schemas.microsoft.com/office/powerpoint/2010/main" val="15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3</a:t>
            </a:fld>
            <a:endParaRPr lang="en-US" dirty="0"/>
          </a:p>
        </p:txBody>
      </p:sp>
      <p:sp>
        <p:nvSpPr>
          <p:cNvPr id="2" name="Title 1"/>
          <p:cNvSpPr>
            <a:spLocks noGrp="1"/>
          </p:cNvSpPr>
          <p:nvPr>
            <p:ph type="title"/>
          </p:nvPr>
        </p:nvSpPr>
        <p:spPr>
          <a:xfrm>
            <a:off x="457200" y="401955"/>
            <a:ext cx="8229600" cy="384721"/>
          </a:xfrm>
        </p:spPr>
        <p:txBody>
          <a:bodyPr/>
          <a:lstStyle/>
          <a:p>
            <a:r>
              <a:rPr lang="en-US" dirty="0" smtClean="0"/>
              <a:t>Code </a:t>
            </a:r>
            <a:r>
              <a:rPr lang="en-US" dirty="0" smtClean="0"/>
              <a:t>Samples and Lab</a:t>
            </a:r>
            <a:endParaRPr lang="en-US" dirty="0"/>
          </a:p>
        </p:txBody>
      </p:sp>
      <p:sp>
        <p:nvSpPr>
          <p:cNvPr id="6" name="Text Placeholder 5"/>
          <p:cNvSpPr>
            <a:spLocks noGrp="1"/>
          </p:cNvSpPr>
          <p:nvPr>
            <p:ph type="body" sz="quarter" idx="21"/>
          </p:nvPr>
        </p:nvSpPr>
        <p:spPr/>
        <p:txBody>
          <a:bodyPr/>
          <a:lstStyle/>
          <a:p>
            <a:r>
              <a:rPr lang="en-US" dirty="0" smtClean="0"/>
              <a:t>TBD</a:t>
            </a:r>
            <a:endParaRPr lang="en-US" dirty="0"/>
          </a:p>
        </p:txBody>
      </p:sp>
    </p:spTree>
    <p:extLst>
      <p:ext uri="{BB962C8B-B14F-4D97-AF65-F5344CB8AC3E}">
        <p14:creationId xmlns:p14="http://schemas.microsoft.com/office/powerpoint/2010/main" val="30504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Voice Commands: </a:t>
            </a:r>
            <a:r>
              <a:rPr lang="en-US" dirty="0" err="1" smtClean="0"/>
              <a:t>Contoso</a:t>
            </a:r>
            <a:r>
              <a:rPr lang="en-US" dirty="0" smtClean="0"/>
              <a:t> Cookbook</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421061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LAB</a:t>
            </a:r>
            <a:br>
              <a:rPr lang="en-US" dirty="0" smtClean="0"/>
            </a:br>
            <a:r>
              <a:rPr lang="en-US" dirty="0" smtClean="0"/>
              <a:t>TBD</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30988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20"/>
          </p:nvPr>
        </p:nvSpPr>
        <p:spPr/>
        <p:txBody>
          <a:bodyPr/>
          <a:lstStyle/>
          <a:p>
            <a:fld id="{B6F15528-21DE-4FAA-801E-634DDDAF4B2B}" type="slidenum">
              <a:rPr lang="en-US" smtClean="0"/>
              <a:pPr/>
              <a:t>32</a:t>
            </a:fld>
            <a:endParaRPr lang="en-US" dirty="0"/>
          </a:p>
        </p:txBody>
      </p:sp>
      <p:sp>
        <p:nvSpPr>
          <p:cNvPr id="8" name="Title 7"/>
          <p:cNvSpPr>
            <a:spLocks noGrp="1"/>
          </p:cNvSpPr>
          <p:nvPr>
            <p:ph type="title"/>
          </p:nvPr>
        </p:nvSpPr>
        <p:spPr/>
        <p:txBody>
          <a:bodyPr/>
          <a:lstStyle/>
          <a:p>
            <a:r>
              <a:rPr lang="en-GB" dirty="0" smtClean="0"/>
              <a:t>Summary</a:t>
            </a:r>
            <a:endParaRPr lang="en-GB" dirty="0"/>
          </a:p>
        </p:txBody>
      </p:sp>
      <p:sp>
        <p:nvSpPr>
          <p:cNvPr id="2" name="Text Placeholder 1"/>
          <p:cNvSpPr>
            <a:spLocks noGrp="1"/>
          </p:cNvSpPr>
          <p:nvPr>
            <p:ph type="body" sz="quarter" idx="22"/>
          </p:nvPr>
        </p:nvSpPr>
        <p:spPr/>
        <p:txBody>
          <a:bodyPr/>
          <a:lstStyle/>
          <a:p>
            <a:r>
              <a:rPr lang="en-US" dirty="0" smtClean="0"/>
              <a:t>Workshop:</a:t>
            </a:r>
          </a:p>
          <a:p>
            <a:r>
              <a:rPr lang="en-US" dirty="0" smtClean="0"/>
              <a:t>Introduction to Windows Phone 8 Development</a:t>
            </a:r>
            <a:endParaRPr lang="en-US" dirty="0"/>
          </a:p>
        </p:txBody>
      </p:sp>
      <p:sp>
        <p:nvSpPr>
          <p:cNvPr id="3" name="Text Placeholder 2"/>
          <p:cNvSpPr>
            <a:spLocks noGrp="1"/>
          </p:cNvSpPr>
          <p:nvPr>
            <p:ph type="body" sz="quarter" idx="23"/>
          </p:nvPr>
        </p:nvSpPr>
        <p:spPr/>
        <p:txBody>
          <a:bodyPr/>
          <a:lstStyle/>
          <a:p>
            <a:r>
              <a:rPr lang="en-GB" dirty="0"/>
              <a:t>Windows Phone 8 has very many new features</a:t>
            </a:r>
          </a:p>
          <a:p>
            <a:r>
              <a:rPr lang="en-GB" dirty="0"/>
              <a:t>The shared core means that </a:t>
            </a:r>
            <a:r>
              <a:rPr lang="en-GB" dirty="0" smtClean="0"/>
              <a:t>components </a:t>
            </a:r>
            <a:r>
              <a:rPr lang="en-GB" dirty="0"/>
              <a:t>of the OS are the same between Windows 8 and </a:t>
            </a:r>
            <a:r>
              <a:rPr lang="en-GB" dirty="0" smtClean="0"/>
              <a:t>WP8</a:t>
            </a:r>
            <a:endParaRPr lang="en-GB" dirty="0"/>
          </a:p>
          <a:p>
            <a:r>
              <a:rPr lang="en-GB" dirty="0"/>
              <a:t>Windows Phone 8 supports </a:t>
            </a:r>
            <a:r>
              <a:rPr lang="en-GB" dirty="0" err="1"/>
              <a:t>XAML+managed</a:t>
            </a:r>
            <a:r>
              <a:rPr lang="en-GB" dirty="0"/>
              <a:t>, </a:t>
            </a:r>
            <a:r>
              <a:rPr lang="en-GB" dirty="0" err="1"/>
              <a:t>XNA+managed</a:t>
            </a:r>
            <a:r>
              <a:rPr lang="en-GB" dirty="0"/>
              <a:t>, Direct3D+native app development, and hybrids of those</a:t>
            </a:r>
          </a:p>
          <a:p>
            <a:r>
              <a:rPr lang="en-GB" dirty="0"/>
              <a:t>Apps built for Windows Phone OS 7.1 in general run without modification or recompilation on Windows Phone </a:t>
            </a:r>
            <a:r>
              <a:rPr lang="en-GB" dirty="0" smtClean="0"/>
              <a:t>8</a:t>
            </a:r>
            <a:endParaRPr lang="en-GB" dirty="0"/>
          </a:p>
        </p:txBody>
      </p:sp>
    </p:spTree>
    <p:extLst>
      <p:ext uri="{BB962C8B-B14F-4D97-AF65-F5344CB8AC3E}">
        <p14:creationId xmlns:p14="http://schemas.microsoft.com/office/powerpoint/2010/main" val="163252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Questions?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33</a:t>
            </a:fld>
            <a:endParaRPr lang="en-US" dirty="0"/>
          </a:p>
        </p:txBody>
      </p:sp>
      <p:sp>
        <p:nvSpPr>
          <p:cNvPr id="3" name="Text Placeholder 2"/>
          <p:cNvSpPr>
            <a:spLocks noGrp="1"/>
          </p:cNvSpPr>
          <p:nvPr>
            <p:ph type="body" sz="quarter" idx="26"/>
          </p:nvPr>
        </p:nvSpPr>
        <p:spPr/>
        <p:txBody>
          <a:bodyPr/>
          <a:lstStyle/>
          <a:p>
            <a:r>
              <a:rPr lang="en-US" sz="1800" dirty="0" smtClean="0"/>
              <a:t>Sasha Goldshtein</a:t>
            </a:r>
          </a:p>
          <a:p>
            <a:r>
              <a:rPr lang="en-US" sz="1800" dirty="0" err="1" smtClean="0"/>
              <a:t>blog.sashag.net</a:t>
            </a:r>
            <a:endParaRPr lang="en-US" sz="1800" dirty="0" smtClean="0"/>
          </a:p>
          <a:p>
            <a:r>
              <a:rPr lang="en-US" sz="1800" dirty="0" smtClean="0"/>
              <a:t>@</a:t>
            </a:r>
            <a:r>
              <a:rPr lang="en-US" sz="1800" dirty="0" err="1" smtClean="0"/>
              <a:t>goldshtn</a:t>
            </a:r>
            <a:endParaRPr lang="en-US" sz="1800" dirty="0" smtClean="0"/>
          </a:p>
          <a:p>
            <a:endParaRPr lang="en-US" sz="1800" dirty="0"/>
          </a:p>
          <a:p>
            <a:r>
              <a:rPr lang="en-US" sz="1800" dirty="0" smtClean="0"/>
              <a:t>Code Samples and Lab: TBD</a:t>
            </a:r>
            <a:endParaRPr lang="en-US" sz="1800" dirty="0"/>
          </a:p>
        </p:txBody>
      </p:sp>
    </p:spTree>
    <p:extLst>
      <p:ext uri="{BB962C8B-B14F-4D97-AF65-F5344CB8AC3E}">
        <p14:creationId xmlns:p14="http://schemas.microsoft.com/office/powerpoint/2010/main" val="338648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401955"/>
            <a:ext cx="8229600" cy="384721"/>
          </a:xfrm>
        </p:spPr>
        <p:txBody>
          <a:bodyPr/>
          <a:lstStyle/>
          <a:p>
            <a:r>
              <a:rPr lang="en-US" dirty="0" smtClean="0"/>
              <a:t>New </a:t>
            </a:r>
            <a:r>
              <a:rPr lang="en-US" dirty="0" smtClean="0"/>
              <a:t>Windows Phone 8 </a:t>
            </a:r>
            <a:r>
              <a:rPr lang="en-US" dirty="0" smtClean="0"/>
              <a:t>Hardware</a:t>
            </a:r>
            <a:endParaRPr lang="en-US" dirty="0"/>
          </a:p>
        </p:txBody>
      </p:sp>
      <p:sp>
        <p:nvSpPr>
          <p:cNvPr id="11" name="Text Placeholder 10"/>
          <p:cNvSpPr>
            <a:spLocks noGrp="1"/>
          </p:cNvSpPr>
          <p:nvPr>
            <p:ph type="body" sz="quarter" idx="17"/>
          </p:nvPr>
        </p:nvSpPr>
        <p:spPr/>
        <p:txBody>
          <a:bodyPr/>
          <a:lstStyle/>
          <a:p>
            <a:r>
              <a:rPr lang="en-US" dirty="0" smtClean="0"/>
              <a:t>Beautiful new hardware from Nokia, </a:t>
            </a:r>
            <a:r>
              <a:rPr lang="en-US" smtClean="0"/>
              <a:t>HTC, Samsung </a:t>
            </a:r>
            <a:r>
              <a:rPr lang="en-US" dirty="0" smtClean="0"/>
              <a:t>and more…</a:t>
            </a:r>
            <a:endParaRPr lang="en-US" dirty="0"/>
          </a:p>
        </p:txBody>
      </p:sp>
      <p:sp>
        <p:nvSpPr>
          <p:cNvPr id="4" name="Slide Number Placeholder 3"/>
          <p:cNvSpPr>
            <a:spLocks noGrp="1"/>
          </p:cNvSpPr>
          <p:nvPr>
            <p:ph type="sldNum" sz="quarter" idx="20"/>
          </p:nvPr>
        </p:nvSpPr>
        <p:spPr/>
        <p:txBody>
          <a:bodyPr/>
          <a:lstStyle/>
          <a:p>
            <a:fld id="{B6F15528-21DE-4FAA-801E-634DDDAF4B2B}" type="slidenum">
              <a:rPr lang="en-US" smtClean="0"/>
              <a:pPr/>
              <a:t>4</a:t>
            </a:fld>
            <a:endParaRPr lang="en-US" dirty="0"/>
          </a:p>
        </p:txBody>
      </p:sp>
      <p:pic>
        <p:nvPicPr>
          <p:cNvPr id="5" name="Picture 4"/>
          <p:cNvPicPr>
            <a:picLocks noChangeAspect="1"/>
          </p:cNvPicPr>
          <p:nvPr/>
        </p:nvPicPr>
        <p:blipFill rotWithShape="1">
          <a:blip r:embed="rId2"/>
          <a:srcRect l="16207" r="15401"/>
          <a:stretch/>
        </p:blipFill>
        <p:spPr>
          <a:xfrm>
            <a:off x="3791608" y="1233278"/>
            <a:ext cx="2065282" cy="318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6168262" y="1233278"/>
            <a:ext cx="2218993" cy="33356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85" y="1553313"/>
            <a:ext cx="1495425" cy="269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9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01955"/>
            <a:ext cx="8229600" cy="360548"/>
          </a:xfrm>
        </p:spPr>
        <p:txBody>
          <a:bodyPr/>
          <a:lstStyle/>
          <a:p>
            <a:r>
              <a:rPr lang="en-GB" dirty="0" smtClean="0"/>
              <a:t>3 Screen Resolutions</a:t>
            </a:r>
            <a:endParaRPr lang="en-GB" dirty="0"/>
          </a:p>
        </p:txBody>
      </p:sp>
      <p:pic>
        <p:nvPicPr>
          <p:cNvPr id="8" name="Picture 7"/>
          <p:cNvPicPr>
            <a:picLocks noChangeAspect="1"/>
          </p:cNvPicPr>
          <p:nvPr/>
        </p:nvPicPr>
        <p:blipFill>
          <a:blip r:embed="rId2"/>
          <a:stretch>
            <a:fillRect/>
          </a:stretch>
        </p:blipFill>
        <p:spPr>
          <a:xfrm>
            <a:off x="1719975" y="1744662"/>
            <a:ext cx="1306312" cy="2355959"/>
          </a:xfrm>
          <a:prstGeom prst="rect">
            <a:avLst/>
          </a:prstGeom>
        </p:spPr>
      </p:pic>
      <p:grpSp>
        <p:nvGrpSpPr>
          <p:cNvPr id="12" name="Group 11"/>
          <p:cNvGrpSpPr/>
          <p:nvPr/>
        </p:nvGrpSpPr>
        <p:grpSpPr>
          <a:xfrm>
            <a:off x="3672203" y="1626844"/>
            <a:ext cx="1396808" cy="2473777"/>
            <a:chOff x="3353217" y="1347948"/>
            <a:chExt cx="1526279" cy="2752674"/>
          </a:xfrm>
        </p:grpSpPr>
        <p:pic>
          <p:nvPicPr>
            <p:cNvPr id="9" name="Picture 8"/>
            <p:cNvPicPr>
              <a:picLocks noChangeAspect="1"/>
            </p:cNvPicPr>
            <p:nvPr/>
          </p:nvPicPr>
          <p:blipFill>
            <a:blip r:embed="rId2"/>
            <a:stretch>
              <a:fillRect/>
            </a:stretch>
          </p:blipFill>
          <p:spPr>
            <a:xfrm>
              <a:off x="3353217" y="1347948"/>
              <a:ext cx="1526279" cy="275267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306" y="1587405"/>
              <a:ext cx="1296284" cy="2160472"/>
            </a:xfrm>
            <a:prstGeom prst="rect">
              <a:avLst/>
            </a:prstGeom>
          </p:spPr>
        </p:pic>
      </p:grpSp>
      <p:grpSp>
        <p:nvGrpSpPr>
          <p:cNvPr id="14" name="Group 13"/>
          <p:cNvGrpSpPr/>
          <p:nvPr/>
        </p:nvGrpSpPr>
        <p:grpSpPr>
          <a:xfrm>
            <a:off x="5714927" y="1159218"/>
            <a:ext cx="1566740" cy="2941403"/>
            <a:chOff x="5392410" y="1159218"/>
            <a:chExt cx="1566740" cy="2941403"/>
          </a:xfrm>
        </p:grpSpPr>
        <p:pic>
          <p:nvPicPr>
            <p:cNvPr id="10" name="Picture 9"/>
            <p:cNvPicPr>
              <a:picLocks noChangeAspect="1"/>
            </p:cNvPicPr>
            <p:nvPr/>
          </p:nvPicPr>
          <p:blipFill>
            <a:blip r:embed="rId2"/>
            <a:stretch>
              <a:fillRect/>
            </a:stretch>
          </p:blipFill>
          <p:spPr>
            <a:xfrm>
              <a:off x="5392410" y="1159218"/>
              <a:ext cx="1566740" cy="294140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5" name="TextBox 14"/>
          <p:cNvSpPr txBox="1"/>
          <p:nvPr/>
        </p:nvSpPr>
        <p:spPr>
          <a:xfrm>
            <a:off x="1978369" y="4142430"/>
            <a:ext cx="1128974" cy="738664"/>
          </a:xfrm>
          <a:prstGeom prst="rect">
            <a:avLst/>
          </a:prstGeom>
          <a:noFill/>
        </p:spPr>
        <p:txBody>
          <a:bodyPr wrap="square" lIns="0" tIns="0" rIns="0" bIns="0" rtlCol="0">
            <a:spAutoFit/>
          </a:bodyPr>
          <a:lstStyle/>
          <a:p>
            <a:r>
              <a:rPr lang="en-GB" sz="1600" dirty="0" smtClean="0">
                <a:solidFill>
                  <a:schemeClr val="tx2"/>
                </a:solidFill>
              </a:rPr>
              <a:t>WVGA</a:t>
            </a:r>
          </a:p>
          <a:p>
            <a:r>
              <a:rPr lang="en-GB" sz="1600" dirty="0" smtClean="0">
                <a:solidFill>
                  <a:schemeClr val="tx2"/>
                </a:solidFill>
              </a:rPr>
              <a:t>800 x 480</a:t>
            </a:r>
          </a:p>
          <a:p>
            <a:r>
              <a:rPr lang="en-GB" sz="1600" dirty="0" smtClean="0">
                <a:solidFill>
                  <a:schemeClr val="tx2"/>
                </a:solidFill>
              </a:rPr>
              <a:t>15:9</a:t>
            </a:r>
          </a:p>
        </p:txBody>
      </p:sp>
      <p:sp>
        <p:nvSpPr>
          <p:cNvPr id="16" name="TextBox 15"/>
          <p:cNvSpPr txBox="1"/>
          <p:nvPr/>
        </p:nvSpPr>
        <p:spPr>
          <a:xfrm>
            <a:off x="4064025" y="4142430"/>
            <a:ext cx="1128974" cy="738664"/>
          </a:xfrm>
          <a:prstGeom prst="rect">
            <a:avLst/>
          </a:prstGeom>
          <a:noFill/>
        </p:spPr>
        <p:txBody>
          <a:bodyPr wrap="square" lIns="0" tIns="0" rIns="0" bIns="0" rtlCol="0">
            <a:spAutoFit/>
          </a:bodyPr>
          <a:lstStyle/>
          <a:p>
            <a:r>
              <a:rPr lang="en-GB" sz="1600" dirty="0" smtClean="0">
                <a:solidFill>
                  <a:schemeClr val="tx2"/>
                </a:solidFill>
              </a:rPr>
              <a:t>WXGA</a:t>
            </a:r>
          </a:p>
          <a:p>
            <a:r>
              <a:rPr lang="en-GB" sz="1600" dirty="0" smtClean="0">
                <a:solidFill>
                  <a:schemeClr val="tx2"/>
                </a:solidFill>
              </a:rPr>
              <a:t>1280 x 768</a:t>
            </a:r>
          </a:p>
          <a:p>
            <a:r>
              <a:rPr lang="en-GB" sz="1600" dirty="0" smtClean="0">
                <a:solidFill>
                  <a:schemeClr val="tx2"/>
                </a:solidFill>
              </a:rPr>
              <a:t>15:9</a:t>
            </a:r>
          </a:p>
        </p:txBody>
      </p:sp>
      <p:sp>
        <p:nvSpPr>
          <p:cNvPr id="17" name="TextBox 16"/>
          <p:cNvSpPr txBox="1"/>
          <p:nvPr/>
        </p:nvSpPr>
        <p:spPr>
          <a:xfrm>
            <a:off x="6149681" y="4142430"/>
            <a:ext cx="1128974" cy="738664"/>
          </a:xfrm>
          <a:prstGeom prst="rect">
            <a:avLst/>
          </a:prstGeom>
          <a:noFill/>
        </p:spPr>
        <p:txBody>
          <a:bodyPr wrap="square" lIns="0" tIns="0" rIns="0" bIns="0" rtlCol="0">
            <a:spAutoFit/>
          </a:bodyPr>
          <a:lstStyle/>
          <a:p>
            <a:r>
              <a:rPr lang="en-GB" sz="1600" dirty="0" smtClean="0">
                <a:solidFill>
                  <a:schemeClr val="tx2"/>
                </a:solidFill>
              </a:rPr>
              <a:t>720p</a:t>
            </a:r>
          </a:p>
          <a:p>
            <a:r>
              <a:rPr lang="en-GB" sz="1600" dirty="0" smtClean="0">
                <a:solidFill>
                  <a:schemeClr val="tx2"/>
                </a:solidFill>
              </a:rPr>
              <a:t>1280 x 720</a:t>
            </a:r>
          </a:p>
          <a:p>
            <a:r>
              <a:rPr lang="en-GB" sz="1600" dirty="0" smtClean="0">
                <a:solidFill>
                  <a:schemeClr val="tx2"/>
                </a:solidFill>
              </a:rPr>
              <a:t>16:9</a:t>
            </a:r>
          </a:p>
        </p:txBody>
      </p:sp>
    </p:spTree>
    <p:extLst>
      <p:ext uri="{BB962C8B-B14F-4D97-AF65-F5344CB8AC3E}">
        <p14:creationId xmlns:p14="http://schemas.microsoft.com/office/powerpoint/2010/main" val="28499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Why Windows Phone?</a:t>
            </a:r>
            <a:endParaRPr lang="he-IL" dirty="0"/>
          </a:p>
        </p:txBody>
      </p:sp>
      <p:sp>
        <p:nvSpPr>
          <p:cNvPr id="10" name="Content Placeholder 9"/>
          <p:cNvSpPr>
            <a:spLocks noGrp="1"/>
          </p:cNvSpPr>
          <p:nvPr>
            <p:ph idx="1"/>
          </p:nvPr>
        </p:nvSpPr>
        <p:spPr>
          <a:xfrm>
            <a:off x="1428750" y="1033819"/>
            <a:ext cx="6286500" cy="342545"/>
          </a:xfrm>
        </p:spPr>
        <p:txBody>
          <a:bodyPr>
            <a:normAutofit/>
          </a:bodyPr>
          <a:lstStyle/>
          <a:p>
            <a:r>
              <a:rPr lang="en-US" dirty="0">
                <a:solidFill>
                  <a:schemeClr val="tx1">
                    <a:lumMod val="75000"/>
                  </a:schemeClr>
                </a:solidFill>
              </a:rPr>
              <a:t>A promising platform</a:t>
            </a:r>
            <a:endParaRPr lang="en-US" dirty="0" smtClean="0">
              <a:solidFill>
                <a:schemeClr val="tx1">
                  <a:lumMod val="75000"/>
                </a:schemeClr>
              </a:solidFill>
            </a:endParaRPr>
          </a:p>
        </p:txBody>
      </p:sp>
      <p:sp>
        <p:nvSpPr>
          <p:cNvPr id="2" name="Slide Number Placeholder 1"/>
          <p:cNvSpPr>
            <a:spLocks noGrp="1"/>
          </p:cNvSpPr>
          <p:nvPr>
            <p:ph type="sldNum" sz="quarter" idx="4294967295"/>
          </p:nvPr>
        </p:nvSpPr>
        <p:spPr>
          <a:xfrm>
            <a:off x="1428750" y="4821543"/>
            <a:ext cx="255119" cy="184666"/>
          </a:xfrm>
          <a:prstGeom prst="rect">
            <a:avLst/>
          </a:prstGeom>
        </p:spPr>
        <p:txBody>
          <a:bodyPr/>
          <a:lstStyle/>
          <a:p>
            <a:fld id="{B6F15528-21DE-4FAA-801E-634DDDAF4B2B}" type="slidenum">
              <a:rPr lang="en-US" smtClean="0"/>
              <a:pPr/>
              <a:t>6</a:t>
            </a:fld>
            <a:endParaRPr lang="en-US" dirty="0"/>
          </a:p>
        </p:txBody>
      </p:sp>
      <p:pic>
        <p:nvPicPr>
          <p:cNvPr id="1026" name="Picture 2" descr="Windows Phone Marketplace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89" y="1439426"/>
            <a:ext cx="6061841" cy="3587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177" y="1615484"/>
            <a:ext cx="1549647" cy="2830406"/>
          </a:xfrm>
          <a:prstGeom prst="rect">
            <a:avLst/>
          </a:prstGeom>
        </p:spPr>
      </p:pic>
      <p:graphicFrame>
        <p:nvGraphicFramePr>
          <p:cNvPr id="7" name="Table 6"/>
          <p:cNvGraphicFramePr>
            <a:graphicFrameLocks noGrp="1"/>
          </p:cNvGraphicFramePr>
          <p:nvPr>
            <p:extLst/>
          </p:nvPr>
        </p:nvGraphicFramePr>
        <p:xfrm>
          <a:off x="2905592" y="1994209"/>
          <a:ext cx="4882463" cy="2146956"/>
        </p:xfrm>
        <a:graphic>
          <a:graphicData uri="http://schemas.openxmlformats.org/drawingml/2006/table">
            <a:tbl>
              <a:tblPr firstRow="1" lastRow="1" bandRow="1">
                <a:tableStyleId>{B301B821-A1FF-4177-AEE7-76D212191A09}</a:tableStyleId>
              </a:tblPr>
              <a:tblGrid>
                <a:gridCol w="2810569"/>
                <a:gridCol w="1044955"/>
                <a:gridCol w="1026939"/>
              </a:tblGrid>
              <a:tr h="378876">
                <a:tc gridSpan="3">
                  <a:txBody>
                    <a:bodyPr/>
                    <a:lstStyle/>
                    <a:p>
                      <a:pPr algn="ctr" fontAlgn="b"/>
                      <a:r>
                        <a:rPr lang="en-US" sz="1100" u="none" strike="noStrike" dirty="0">
                          <a:solidFill>
                            <a:schemeClr val="tx1"/>
                          </a:solidFill>
                        </a:rPr>
                        <a:t>2015 Market Share Forecast</a:t>
                      </a:r>
                      <a:endParaRPr lang="en-US" sz="1100" b="1" i="0" u="none" strike="noStrike" dirty="0">
                        <a:solidFill>
                          <a:schemeClr val="tx1"/>
                        </a:solidFill>
                        <a:latin typeface="Calibri"/>
                      </a:endParaRPr>
                    </a:p>
                  </a:txBody>
                  <a:tcPr marL="68580" marR="68580" marT="34290" marB="34290" anchor="ctr">
                    <a:solidFill>
                      <a:schemeClr val="bg1"/>
                    </a:solidFill>
                  </a:tcPr>
                </a:tc>
                <a:tc hMerge="1">
                  <a:txBody>
                    <a:bodyPr/>
                    <a:lstStyle/>
                    <a:p>
                      <a:endParaRPr lang="en-US"/>
                    </a:p>
                  </a:txBody>
                  <a:tcPr/>
                </a:tc>
                <a:tc hMerge="1">
                  <a:txBody>
                    <a:bodyPr/>
                    <a:lstStyle/>
                    <a:p>
                      <a:endParaRPr lang="en-US"/>
                    </a:p>
                  </a:txBody>
                  <a:tcPr/>
                </a:tc>
              </a:tr>
              <a:tr h="294680">
                <a:tc>
                  <a:txBody>
                    <a:bodyPr/>
                    <a:lstStyle/>
                    <a:p>
                      <a:pPr algn="l" fontAlgn="b"/>
                      <a:r>
                        <a:rPr lang="en-US" sz="1100" b="1" u="none" strike="noStrike" kern="1200" dirty="0">
                          <a:solidFill>
                            <a:schemeClr val="lt1"/>
                          </a:solidFill>
                          <a:latin typeface="+mn-lt"/>
                          <a:ea typeface="+mn-ea"/>
                          <a:cs typeface="+mn-cs"/>
                        </a:rPr>
                        <a:t>Operating System</a:t>
                      </a:r>
                    </a:p>
                  </a:txBody>
                  <a:tcPr marL="68580" marR="68580" marT="34290" marB="34290" anchor="b">
                    <a:solidFill>
                      <a:schemeClr val="accent1"/>
                    </a:solidFill>
                  </a:tcPr>
                </a:tc>
                <a:tc>
                  <a:txBody>
                    <a:bodyPr/>
                    <a:lstStyle/>
                    <a:p>
                      <a:pPr algn="ctr" fontAlgn="b"/>
                      <a:r>
                        <a:rPr lang="en-US" sz="1100" b="1" u="none" strike="noStrike" kern="1200">
                          <a:solidFill>
                            <a:schemeClr val="lt1"/>
                          </a:solidFill>
                          <a:latin typeface="+mn-lt"/>
                          <a:ea typeface="+mn-ea"/>
                          <a:cs typeface="+mn-cs"/>
                        </a:rPr>
                        <a:t>IDC</a:t>
                      </a:r>
                    </a:p>
                  </a:txBody>
                  <a:tcPr marL="68580" marR="68580" marT="34290" marB="34290" anchor="b">
                    <a:solidFill>
                      <a:schemeClr val="accent1"/>
                    </a:solidFill>
                  </a:tcPr>
                </a:tc>
                <a:tc>
                  <a:txBody>
                    <a:bodyPr/>
                    <a:lstStyle/>
                    <a:p>
                      <a:pPr algn="ctr" fontAlgn="b"/>
                      <a:r>
                        <a:rPr lang="en-US" sz="1100" b="1" u="none" strike="noStrike" kern="1200" dirty="0">
                          <a:solidFill>
                            <a:schemeClr val="lt1"/>
                          </a:solidFill>
                          <a:latin typeface="+mn-lt"/>
                          <a:ea typeface="+mn-ea"/>
                          <a:cs typeface="+mn-cs"/>
                        </a:rPr>
                        <a:t>Gartner</a:t>
                      </a:r>
                    </a:p>
                  </a:txBody>
                  <a:tcPr marL="68580" marR="68580" marT="34290" marB="34290" anchor="b">
                    <a:solidFill>
                      <a:schemeClr val="accent1"/>
                    </a:solidFill>
                  </a:tcPr>
                </a:tc>
              </a:tr>
              <a:tr h="294680">
                <a:tc>
                  <a:txBody>
                    <a:bodyPr/>
                    <a:lstStyle/>
                    <a:p>
                      <a:pPr algn="l" fontAlgn="b"/>
                      <a:r>
                        <a:rPr lang="en-US" sz="1100" u="none" strike="noStrike" dirty="0"/>
                        <a:t>Android</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45%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49%</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Windows Phone</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21%</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20%</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err="1"/>
                        <a:t>iOS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17%</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BlackBerry 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14%</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11%</a:t>
                      </a:r>
                      <a:endParaRPr lang="en-US" sz="1100" b="0" i="0" u="none" strike="noStrike" dirty="0">
                        <a:solidFill>
                          <a:srgbClr val="000000"/>
                        </a:solidFill>
                        <a:latin typeface="Calibri"/>
                      </a:endParaRPr>
                    </a:p>
                  </a:txBody>
                  <a:tcPr marL="68580" marR="68580" marT="34290" marB="34290" anchor="b"/>
                </a:tc>
              </a:tr>
              <a:tr h="294680">
                <a:tc>
                  <a:txBody>
                    <a:bodyPr/>
                    <a:lstStyle/>
                    <a:p>
                      <a:pPr algn="l" fontAlgn="b"/>
                      <a:r>
                        <a:rPr lang="en-US" sz="1100" u="none" strike="noStrike" dirty="0"/>
                        <a:t>Grand Total</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100%</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dirty="0"/>
                        <a:t>100%</a:t>
                      </a:r>
                      <a:endParaRPr lang="en-US" sz="1100" b="0" i="0" u="none" strike="noStrike" dirty="0">
                        <a:solidFill>
                          <a:srgbClr val="000000"/>
                        </a:solidFill>
                        <a:latin typeface="Calibri"/>
                      </a:endParaRPr>
                    </a:p>
                  </a:txBody>
                  <a:tcPr marL="68580" marR="68580" marT="34290" marB="34290" anchor="b"/>
                </a:tc>
              </a:tr>
            </a:tbl>
          </a:graphicData>
        </a:graphic>
      </p:graphicFrame>
    </p:spTree>
    <p:extLst>
      <p:ext uri="{BB962C8B-B14F-4D97-AF65-F5344CB8AC3E}">
        <p14:creationId xmlns:p14="http://schemas.microsoft.com/office/powerpoint/2010/main" val="2911160906"/>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14:presetBounceEnd="26000">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14:bounceEnd="26000">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14:bounceEnd="26000">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14:presetBounceEnd="26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26000">
                                          <p:cBhvr additive="base">
                                            <p:cTn id="22" dur="700" fill="hold"/>
                                            <p:tgtEl>
                                              <p:spTgt spid="6"/>
                                            </p:tgtEl>
                                            <p:attrNameLst>
                                              <p:attrName>ppt_x</p:attrName>
                                            </p:attrNameLst>
                                          </p:cBhvr>
                                          <p:tavLst>
                                            <p:tav tm="0">
                                              <p:val>
                                                <p:strVal val="1+#ppt_w/2"/>
                                              </p:val>
                                            </p:tav>
                                            <p:tav tm="100000">
                                              <p:val>
                                                <p:strVal val="#ppt_x"/>
                                              </p:val>
                                            </p:tav>
                                          </p:tavLst>
                                        </p:anim>
                                        <p:anim calcmode="lin" valueType="num" p14:bounceEnd="26000">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14:presetBounceEnd="25714">
                                      <p:stCondLst>
                                        <p:cond delay="0"/>
                                      </p:stCondLst>
                                      <p:childTnLst>
                                        <p:animMotion origin="layout" path="M 0 -3.7037E-7 L -0.3349 -3.7037E-7 " pathEditMode="relative" rAng="0" ptsTypes="AA" p14:bounceEnd="25714">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14:presetBounceEnd="26000">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14:bounceEnd="26000">
                                          <p:cBhvr additive="base">
                                            <p:cTn id="30" dur="700" fill="hold"/>
                                            <p:tgtEl>
                                              <p:spTgt spid="7"/>
                                            </p:tgtEl>
                                            <p:attrNameLst>
                                              <p:attrName>ppt_x</p:attrName>
                                            </p:attrNameLst>
                                          </p:cBhvr>
                                          <p:tavLst>
                                            <p:tav tm="0">
                                              <p:val>
                                                <p:strVal val="1+#ppt_w/2"/>
                                              </p:val>
                                            </p:tav>
                                            <p:tav tm="100000">
                                              <p:val>
                                                <p:strVal val="#ppt_x"/>
                                              </p:val>
                                            </p:tav>
                                          </p:tavLst>
                                        </p:anim>
                                        <p:anim calcmode="lin" valueType="num" p14:bounceEnd="26000">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700" fill="hold"/>
                                            <p:tgtEl>
                                              <p:spTgt spid="6"/>
                                            </p:tgtEl>
                                            <p:attrNameLst>
                                              <p:attrName>ppt_x</p:attrName>
                                            </p:attrNameLst>
                                          </p:cBhvr>
                                          <p:tavLst>
                                            <p:tav tm="0">
                                              <p:val>
                                                <p:strVal val="1+#ppt_w/2"/>
                                              </p:val>
                                            </p:tav>
                                            <p:tav tm="100000">
                                              <p:val>
                                                <p:strVal val="#ppt_x"/>
                                              </p:val>
                                            </p:tav>
                                          </p:tavLst>
                                        </p:anim>
                                        <p:anim calcmode="lin" valueType="num">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stCondLst>
                                        <p:cond delay="0"/>
                                      </p:stCondLst>
                                      <p:childTnLst>
                                        <p:animMotion origin="layout" path="M 0 -3.7037E-7 L -0.3349 -3.7037E-7 " pathEditMode="relative" rAng="0" ptsTypes="AA">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00" fill="hold"/>
                                            <p:tgtEl>
                                              <p:spTgt spid="7"/>
                                            </p:tgtEl>
                                            <p:attrNameLst>
                                              <p:attrName>ppt_x</p:attrName>
                                            </p:attrNameLst>
                                          </p:cBhvr>
                                          <p:tavLst>
                                            <p:tav tm="0">
                                              <p:val>
                                                <p:strVal val="1+#ppt_w/2"/>
                                              </p:val>
                                            </p:tav>
                                            <p:tav tm="100000">
                                              <p:val>
                                                <p:strVal val="#ppt_x"/>
                                              </p:val>
                                            </p:tav>
                                          </p:tavLst>
                                        </p:anim>
                                        <p:anim calcmode="lin" valueType="num">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1" name="Malta"/>
          <p:cNvSpPr>
            <a:spLocks/>
          </p:cNvSpPr>
          <p:nvPr/>
        </p:nvSpPr>
        <p:spPr bwMode="auto">
          <a:xfrm>
            <a:off x="4642426" y="1742242"/>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8" name="Title 4"/>
          <p:cNvSpPr>
            <a:spLocks noGrp="1"/>
          </p:cNvSpPr>
          <p:nvPr>
            <p:ph type="title"/>
          </p:nvPr>
        </p:nvSpPr>
        <p:spPr>
          <a:xfrm>
            <a:off x="356403" y="137086"/>
            <a:ext cx="8566880" cy="457049"/>
          </a:xfrm>
        </p:spPr>
        <p:txBody>
          <a:bodyPr vert="horz" wrap="square" lIns="91300" tIns="34290" rIns="91300" bIns="34290" rtlCol="0" anchor="t" anchorCtr="0">
            <a:noAutofit/>
          </a:bodyPr>
          <a:lstStyle/>
          <a:p>
            <a:r>
              <a:rPr lang="en-US" sz="2400" b="1" spc="0" dirty="0">
                <a:solidFill>
                  <a:schemeClr val="accent1"/>
                </a:solidFill>
                <a:ea typeface="+mj-ea"/>
                <a:cs typeface="+mj-cs"/>
              </a:rPr>
              <a:t>Consumer Store Coverage: </a:t>
            </a:r>
            <a:r>
              <a:rPr lang="en-US" sz="2400" spc="0" dirty="0">
                <a:solidFill>
                  <a:schemeClr val="accent1"/>
                </a:solidFill>
                <a:ea typeface="+mj-ea"/>
                <a:cs typeface="+mj-cs"/>
              </a:rPr>
              <a:t>Over 180 countries</a:t>
            </a:r>
            <a:r>
              <a:rPr lang="en-US" dirty="0">
                <a:solidFill>
                  <a:schemeClr val="tx2"/>
                </a:solidFill>
              </a:rPr>
              <a:t/>
            </a:r>
            <a:br>
              <a:rPr lang="en-US" dirty="0">
                <a:solidFill>
                  <a:schemeClr val="tx2"/>
                </a:solidFill>
              </a:rPr>
            </a:br>
            <a:r>
              <a:rPr lang="en-US" sz="1800" dirty="0">
                <a:solidFill>
                  <a:schemeClr val="tx2"/>
                </a:solidFill>
              </a:rPr>
              <a:t>120+ new </a:t>
            </a:r>
            <a:endParaRPr lang="en-US" dirty="0">
              <a:solidFill>
                <a:schemeClr val="tx2"/>
              </a:solidFill>
            </a:endParaRPr>
          </a:p>
        </p:txBody>
      </p:sp>
      <p:grpSp>
        <p:nvGrpSpPr>
          <p:cNvPr id="9" name="Grey Map"/>
          <p:cNvGrpSpPr/>
          <p:nvPr/>
        </p:nvGrpSpPr>
        <p:grpSpPr>
          <a:xfrm>
            <a:off x="1118120" y="879338"/>
            <a:ext cx="7183264" cy="3336799"/>
            <a:chOff x="400809" y="1427427"/>
            <a:chExt cx="8342313" cy="3878792"/>
          </a:xfrm>
          <a:solidFill>
            <a:schemeClr val="tx1"/>
          </a:solidFill>
        </p:grpSpPr>
        <p:sp>
          <p:nvSpPr>
            <p:cNvPr id="10"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 name="Ecuador"/>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 name="Freeform 19"/>
            <p:cNvSpPr>
              <a:spLocks/>
            </p:cNvSpPr>
            <p:nvPr/>
          </p:nvSpPr>
          <p:spPr bwMode="auto">
            <a:xfrm>
              <a:off x="2612726" y="3425031"/>
              <a:ext cx="89958" cy="134938"/>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 name="Suriname"/>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 name="Guyana"/>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1"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2" name="El Salvador"/>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3"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4"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5" name="Dominican Republic"/>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6"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7"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8"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9"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0"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1" name="Burundi"/>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2" name="Uganda"/>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3"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4" name="Equatorial Guinea"/>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5" name="Gabon"/>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 name="Cameroon"/>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 name="Congo"/>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 name="Malawi"/>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 name="Zimbabwe"/>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 name="Botswana"/>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 name="Namibia"/>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 name="Botswana &amp; Zimbabwe"/>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 name="Angola"/>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 name="DR Congo"/>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 name="Mozambique"/>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 name="Ethiopia"/>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 name="Somalia"/>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 name="Kenya"/>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 name="Tanzania"/>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 name="Niger"/>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 name="Mongolia"/>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6" name="Canada"/>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 name="Canada"/>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 name="Canada"/>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 name="Canada"/>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 name="Canada"/>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 name="Canada"/>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 name="Canada"/>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 name="Canada"/>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 name="Canada"/>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 name="Canada"/>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 name="Canada"/>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 name="Canada"/>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 name="Canada"/>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 name="Canada"/>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 name="Canada"/>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 name="Canada"/>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 name="Canada"/>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 name="Canada"/>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 name="Canada"/>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 name="Canada"/>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6" name="Canada"/>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 name="Iceland"/>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 name="Greenland"/>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 name="Madagascar"/>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 name="Sri Lanka"/>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 name="Morocco"/>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 name="Algeria"/>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 name="Tunisia"/>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 name="Rwanda"/>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 name="BruneiBrunei"/>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 name="Ivory Coast (Cote D'Ivoire)"/>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 name="Swaziland"/>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 name="Lesotho"/>
            <p:cNvSpPr>
              <a:spLocks/>
            </p:cNvSpPr>
            <p:nvPr/>
          </p:nvSpPr>
          <p:spPr bwMode="auto">
            <a:xfrm>
              <a:off x="4864330" y="4546865"/>
              <a:ext cx="63500" cy="63500"/>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 name="Mauritania"/>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 name="Burkina Faso"/>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 name="Mali"/>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 name="Nigeria"/>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 name="Chad"/>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8" name="Central African Republic"/>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9" name="Libya"/>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0" name="Egypt"/>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 name="Turkmenistan"/>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 name="Kyrgyzstan"/>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 name="Afghanistan"/>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5" name="Uzbekistan"/>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6" name="Pakistan"/>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7"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8" name="Bhutan"/>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9" name="Nepal"/>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0" name="Bangladesh"/>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1"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2" name="Laos"/>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3" name="Myanmar"/>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4" name="Sierra Leone"/>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5" name="Liberia"/>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6" name="Gambia"/>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7" name="Senegal"/>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8" name="Guinea-Bissau"/>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9" name="Guinea"/>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0" name="Togo"/>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1" name="Ghana"/>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2"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3" name="Benin"/>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4"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5" name="Azerbaijan"/>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6" name="Armenia"/>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7" name="Kuwait"/>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8" name="Azerbaijan"/>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0" name="Albania"/>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1"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2" name="Belarus"/>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3" name="Geogia"/>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4"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5" name="Lebanon"/>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6"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7"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8"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9"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0" name="Tajikistan"/>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1"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2"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3"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4"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5"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6"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7"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8"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9"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0"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1"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2"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3"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4"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5"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6"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7"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8"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9"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0"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1"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2"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3"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4"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5"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6"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7"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8"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9"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0"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1"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2"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3"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4"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5"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6"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7"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8"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9"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0"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1"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2"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3"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4"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5"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6"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7"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8"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9"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0"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1"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2"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3"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4"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5"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6"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7"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8"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9"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0"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1"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1"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6" name="TextBox 44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grpSp>
        <p:nvGrpSpPr>
          <p:cNvPr id="210" name="Group 209"/>
          <p:cNvGrpSpPr/>
          <p:nvPr/>
        </p:nvGrpSpPr>
        <p:grpSpPr>
          <a:xfrm>
            <a:off x="1119610" y="880341"/>
            <a:ext cx="7183263" cy="4064354"/>
            <a:chOff x="1489238" y="1168893"/>
            <a:chExt cx="9577684" cy="5419139"/>
          </a:xfrm>
        </p:grpSpPr>
        <p:grpSp>
          <p:nvGrpSpPr>
            <p:cNvPr id="209" name="Group 208"/>
            <p:cNvGrpSpPr/>
            <p:nvPr/>
          </p:nvGrpSpPr>
          <p:grpSpPr>
            <a:xfrm>
              <a:off x="1489238" y="1168893"/>
              <a:ext cx="9577684" cy="5419139"/>
              <a:chOff x="1489238" y="1168893"/>
              <a:chExt cx="9577684" cy="5419139"/>
            </a:xfrm>
          </p:grpSpPr>
          <p:grpSp>
            <p:nvGrpSpPr>
              <p:cNvPr id="208" name="Group 207"/>
              <p:cNvGrpSpPr/>
              <p:nvPr/>
            </p:nvGrpSpPr>
            <p:grpSpPr>
              <a:xfrm>
                <a:off x="1489238" y="1168893"/>
                <a:ext cx="9577684" cy="5419139"/>
                <a:chOff x="1489238" y="1168893"/>
                <a:chExt cx="9577684" cy="5419139"/>
              </a:xfrm>
            </p:grpSpPr>
            <p:grpSp>
              <p:nvGrpSpPr>
                <p:cNvPr id="207" name="Group 206"/>
                <p:cNvGrpSpPr/>
                <p:nvPr/>
              </p:nvGrpSpPr>
              <p:grpSpPr>
                <a:xfrm>
                  <a:off x="1489238" y="1168893"/>
                  <a:ext cx="9577684" cy="5419139"/>
                  <a:chOff x="1489238" y="1168893"/>
                  <a:chExt cx="9577684" cy="5419139"/>
                </a:xfrm>
              </p:grpSpPr>
              <p:grpSp>
                <p:nvGrpSpPr>
                  <p:cNvPr id="206" name="Group 205"/>
                  <p:cNvGrpSpPr/>
                  <p:nvPr/>
                </p:nvGrpSpPr>
                <p:grpSpPr>
                  <a:xfrm>
                    <a:off x="1489238" y="1168893"/>
                    <a:ext cx="9577684" cy="5419139"/>
                    <a:chOff x="1489238" y="1168893"/>
                    <a:chExt cx="9577684" cy="5419139"/>
                  </a:xfrm>
                </p:grpSpPr>
                <p:grpSp>
                  <p:nvGrpSpPr>
                    <p:cNvPr id="204" name="Group 203"/>
                    <p:cNvGrpSpPr/>
                    <p:nvPr/>
                  </p:nvGrpSpPr>
                  <p:grpSpPr>
                    <a:xfrm>
                      <a:off x="1489238" y="1168893"/>
                      <a:ext cx="9577684" cy="5419139"/>
                      <a:chOff x="1489238" y="1168893"/>
                      <a:chExt cx="9577684" cy="5419139"/>
                    </a:xfrm>
                  </p:grpSpPr>
                  <p:grpSp>
                    <p:nvGrpSpPr>
                      <p:cNvPr id="1050" name="Group 1049"/>
                      <p:cNvGrpSpPr/>
                      <p:nvPr/>
                    </p:nvGrpSpPr>
                    <p:grpSpPr>
                      <a:xfrm>
                        <a:off x="1489238" y="1168893"/>
                        <a:ext cx="9577684" cy="5419139"/>
                        <a:chOff x="1489238" y="1168893"/>
                        <a:chExt cx="9577684" cy="5419139"/>
                      </a:xfrm>
                      <a:solidFill>
                        <a:schemeClr val="accent6"/>
                      </a:solidFill>
                    </p:grpSpPr>
                    <p:grpSp>
                      <p:nvGrpSpPr>
                        <p:cNvPr id="1046" name="Group 1045"/>
                        <p:cNvGrpSpPr/>
                        <p:nvPr/>
                      </p:nvGrpSpPr>
                      <p:grpSpPr>
                        <a:xfrm>
                          <a:off x="1489238" y="1168893"/>
                          <a:ext cx="9577684" cy="5419139"/>
                          <a:chOff x="1489238" y="1168893"/>
                          <a:chExt cx="9577684" cy="5419139"/>
                        </a:xfrm>
                        <a:grpFill/>
                      </p:grpSpPr>
                      <p:grpSp>
                        <p:nvGrpSpPr>
                          <p:cNvPr id="1045" name="Group 1044"/>
                          <p:cNvGrpSpPr/>
                          <p:nvPr/>
                        </p:nvGrpSpPr>
                        <p:grpSpPr>
                          <a:xfrm>
                            <a:off x="1489238" y="1168893"/>
                            <a:ext cx="9577684" cy="5419139"/>
                            <a:chOff x="1489238" y="1168893"/>
                            <a:chExt cx="9577684" cy="5419139"/>
                          </a:xfrm>
                          <a:grpFill/>
                        </p:grpSpPr>
                        <p:sp>
                          <p:nvSpPr>
                            <p:cNvPr id="571" name="MANGO BLOCK"/>
                            <p:cNvSpPr/>
                            <p:nvPr/>
                          </p:nvSpPr>
                          <p:spPr>
                            <a:xfrm>
                              <a:off x="1972370" y="5900263"/>
                              <a:ext cx="2478889" cy="6877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r>
                                <a:rPr lang="en-US" b="1" dirty="0">
                                  <a:solidFill>
                                    <a:srgbClr val="FFFFFF">
                                      <a:alpha val="99000"/>
                                    </a:srgbClr>
                                  </a:solidFill>
                                  <a:latin typeface="Segoe UI"/>
                                </a:rPr>
                                <a:t>29 Countries</a:t>
                              </a:r>
                            </a:p>
                            <a:p>
                              <a:pPr algn="ctr" defTabSz="685772"/>
                              <a:r>
                                <a:rPr lang="en-US" sz="1050" dirty="0">
                                  <a:solidFill>
                                    <a:srgbClr val="FFFFFF">
                                      <a:alpha val="99000"/>
                                    </a:srgbClr>
                                  </a:solidFill>
                                  <a:latin typeface="Segoe UI"/>
                                </a:rPr>
                                <a:t>Windows Phone 7.0</a:t>
                              </a:r>
                            </a:p>
                          </p:txBody>
                        </p:sp>
                        <p:grpSp>
                          <p:nvGrpSpPr>
                            <p:cNvPr id="1044" name="Group 1043"/>
                            <p:cNvGrpSpPr/>
                            <p:nvPr/>
                          </p:nvGrpSpPr>
                          <p:grpSpPr>
                            <a:xfrm>
                              <a:off x="1489238" y="1168893"/>
                              <a:ext cx="9577684" cy="4188591"/>
                              <a:chOff x="1489238" y="1168893"/>
                              <a:chExt cx="9577684" cy="4188591"/>
                            </a:xfrm>
                            <a:grpFill/>
                          </p:grpSpPr>
                          <p:grpSp>
                            <p:nvGrpSpPr>
                              <p:cNvPr id="7" name="MANGO"/>
                              <p:cNvGrpSpPr/>
                              <p:nvPr/>
                            </p:nvGrpSpPr>
                            <p:grpSpPr>
                              <a:xfrm>
                                <a:off x="1489238" y="1168893"/>
                                <a:ext cx="9577684" cy="4188591"/>
                                <a:chOff x="1489238" y="1168893"/>
                                <a:chExt cx="9577684" cy="4188591"/>
                              </a:xfrm>
                              <a:grpFill/>
                            </p:grpSpPr>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 name="MANGO"/>
                                <p:cNvGrpSpPr/>
                                <p:nvPr/>
                              </p:nvGrpSpPr>
                              <p:grpSpPr>
                                <a:xfrm>
                                  <a:off x="1489238" y="1168893"/>
                                  <a:ext cx="9577684" cy="4188591"/>
                                  <a:chOff x="1489238" y="1168893"/>
                                  <a:chExt cx="9577684" cy="4188591"/>
                                </a:xfrm>
                                <a:grpFill/>
                              </p:grpSpPr>
                              <p:sp>
                                <p:nvSpPr>
                                  <p:cNvPr id="581" name="Canada"/>
                                  <p:cNvSpPr>
                                    <a:spLocks/>
                                  </p:cNvSpPr>
                                  <p:nvPr/>
                                </p:nvSpPr>
                                <p:spPr bwMode="auto">
                                  <a:xfrm>
                                    <a:off x="2239536" y="1324832"/>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68893"/>
                                    <a:ext cx="1503632" cy="837482"/>
                                    <a:chOff x="3196911" y="1321947"/>
                                    <a:chExt cx="1503632" cy="837482"/>
                                  </a:xfrm>
                                  <a:grpFill/>
                                </p:grpSpPr>
                                <p:sp>
                                  <p:nvSpPr>
                                    <p:cNvPr id="718" name="Canada"/>
                                    <p:cNvSpPr>
                                      <a:spLocks/>
                                    </p:cNvSpPr>
                                    <p:nvPr/>
                                  </p:nvSpPr>
                                  <p:spPr bwMode="auto">
                                    <a:xfrm>
                                      <a:off x="3932019" y="1452445"/>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5137" y="1458515"/>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3340"/>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1947"/>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37121"/>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8" name="Iceland"/>
                              <p:cNvSpPr>
                                <a:spLocks/>
                              </p:cNvSpPr>
                              <p:nvPr/>
                            </p:nvSpPr>
                            <p:spPr bwMode="auto">
                              <a:xfrm>
                                <a:off x="4357823" y="1185681"/>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5" name="Freeform 66"/>
                          <p:cNvSpPr>
                            <a:spLocks/>
                          </p:cNvSpPr>
                          <p:nvPr/>
                        </p:nvSpPr>
                        <p:spPr bwMode="auto">
                          <a:xfrm>
                            <a:off x="9553373" y="1739652"/>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6" name="Freeform 24"/>
                        <p:cNvSpPr>
                          <a:spLocks/>
                        </p:cNvSpPr>
                        <p:nvPr/>
                      </p:nvSpPr>
                      <p:spPr bwMode="auto">
                        <a:xfrm>
                          <a:off x="3880946" y="5547387"/>
                          <a:ext cx="94167" cy="78906"/>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1" name="Brazil"/>
                    <p:cNvSpPr>
                      <a:spLocks/>
                    </p:cNvSpPr>
                    <p:nvPr/>
                  </p:nvSpPr>
                  <p:spPr bwMode="auto">
                    <a:xfrm>
                      <a:off x="3417818" y="3483286"/>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Russia"/>
                  <p:cNvSpPr>
                    <a:spLocks/>
                  </p:cNvSpPr>
                  <p:nvPr/>
                </p:nvSpPr>
                <p:spPr bwMode="auto">
                  <a:xfrm>
                    <a:off x="6451812" y="1248452"/>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6" name="South Africa"/>
                  <p:cNvSpPr>
                    <a:spLocks/>
                  </p:cNvSpPr>
                  <p:nvPr/>
                </p:nvSpPr>
                <p:spPr bwMode="auto">
                  <a:xfrm>
                    <a:off x="6275183" y="4539699"/>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7" name="Portugal"/>
                <p:cNvSpPr>
                  <a:spLocks/>
                </p:cNvSpPr>
                <p:nvPr/>
              </p:nvSpPr>
              <p:spPr bwMode="auto">
                <a:xfrm>
                  <a:off x="5514113" y="2129076"/>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8"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9" name="Poland"/>
                <p:cNvSpPr>
                  <a:spLocks/>
                </p:cNvSpPr>
                <p:nvPr/>
              </p:nvSpPr>
              <p:spPr bwMode="auto">
                <a:xfrm>
                  <a:off x="6157887" y="173361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0"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1" name="Norway"/>
                <p:cNvSpPr>
                  <a:spLocks/>
                </p:cNvSpPr>
                <p:nvPr/>
              </p:nvSpPr>
              <p:spPr bwMode="auto">
                <a:xfrm>
                  <a:off x="5901555" y="1342664"/>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4"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5"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049" name="Group 1048"/>
          <p:cNvGrpSpPr/>
          <p:nvPr/>
        </p:nvGrpSpPr>
        <p:grpSpPr>
          <a:xfrm>
            <a:off x="2143971" y="1031850"/>
            <a:ext cx="5866148" cy="3909176"/>
            <a:chOff x="2857040" y="1375800"/>
            <a:chExt cx="7821530" cy="5212234"/>
          </a:xfrm>
        </p:grpSpPr>
        <p:grpSp>
          <p:nvGrpSpPr>
            <p:cNvPr id="1048" name="Group 1047"/>
            <p:cNvGrpSpPr/>
            <p:nvPr/>
          </p:nvGrpSpPr>
          <p:grpSpPr>
            <a:xfrm>
              <a:off x="2857040" y="1375800"/>
              <a:ext cx="7821530" cy="5212234"/>
              <a:chOff x="2857040" y="1375800"/>
              <a:chExt cx="7821530" cy="5212234"/>
            </a:xfrm>
          </p:grpSpPr>
          <p:grpSp>
            <p:nvGrpSpPr>
              <p:cNvPr id="1047" name="Group 1046"/>
              <p:cNvGrpSpPr/>
              <p:nvPr/>
            </p:nvGrpSpPr>
            <p:grpSpPr>
              <a:xfrm>
                <a:off x="2857040" y="1375800"/>
                <a:ext cx="7821530" cy="5212234"/>
                <a:chOff x="2857040" y="1375800"/>
                <a:chExt cx="7821530" cy="5212234"/>
              </a:xfrm>
            </p:grpSpPr>
            <p:grpSp>
              <p:nvGrpSpPr>
                <p:cNvPr id="1037" name="Group 1036"/>
                <p:cNvGrpSpPr/>
                <p:nvPr/>
              </p:nvGrpSpPr>
              <p:grpSpPr>
                <a:xfrm>
                  <a:off x="2857040" y="1375800"/>
                  <a:ext cx="7728696" cy="5212234"/>
                  <a:chOff x="2857040" y="1375800"/>
                  <a:chExt cx="7728696" cy="5212234"/>
                </a:xfrm>
                <a:solidFill>
                  <a:schemeClr val="accent3"/>
                </a:solidFill>
              </p:grpSpPr>
              <p:grpSp>
                <p:nvGrpSpPr>
                  <p:cNvPr id="6" name="Group 5"/>
                  <p:cNvGrpSpPr/>
                  <p:nvPr/>
                </p:nvGrpSpPr>
                <p:grpSpPr>
                  <a:xfrm>
                    <a:off x="2857040" y="1375800"/>
                    <a:ext cx="7728696" cy="5212234"/>
                    <a:chOff x="2857040" y="1375800"/>
                    <a:chExt cx="7728696" cy="5212234"/>
                  </a:xfrm>
                  <a:grpFill/>
                </p:grpSpPr>
                <p:grpSp>
                  <p:nvGrpSpPr>
                    <p:cNvPr id="5" name="Group 4"/>
                    <p:cNvGrpSpPr/>
                    <p:nvPr/>
                  </p:nvGrpSpPr>
                  <p:grpSpPr>
                    <a:xfrm>
                      <a:off x="2857040" y="1375800"/>
                      <a:ext cx="7728696" cy="5212234"/>
                      <a:chOff x="2857040" y="1375800"/>
                      <a:chExt cx="7728696" cy="5212234"/>
                    </a:xfrm>
                    <a:grpFill/>
                  </p:grpSpPr>
                  <p:grpSp>
                    <p:nvGrpSpPr>
                      <p:cNvPr id="4" name="Group 3"/>
                      <p:cNvGrpSpPr/>
                      <p:nvPr/>
                    </p:nvGrpSpPr>
                    <p:grpSpPr>
                      <a:xfrm>
                        <a:off x="2857040" y="1375800"/>
                        <a:ext cx="7728696" cy="5212234"/>
                        <a:chOff x="2857040" y="1375800"/>
                        <a:chExt cx="7728696" cy="5212234"/>
                      </a:xfrm>
                      <a:grpFill/>
                    </p:grpSpPr>
                    <p:grpSp>
                      <p:nvGrpSpPr>
                        <p:cNvPr id="2" name="Group 1"/>
                        <p:cNvGrpSpPr/>
                        <p:nvPr/>
                      </p:nvGrpSpPr>
                      <p:grpSpPr>
                        <a:xfrm>
                          <a:off x="2857040" y="1375800"/>
                          <a:ext cx="7728696" cy="3605366"/>
                          <a:chOff x="2857040" y="1375800"/>
                          <a:chExt cx="7728696" cy="3605366"/>
                        </a:xfrm>
                        <a:grpFill/>
                      </p:grpSpPr>
                      <p:grpSp>
                        <p:nvGrpSpPr>
                          <p:cNvPr id="1035" name="APOLLO"/>
                          <p:cNvGrpSpPr/>
                          <p:nvPr/>
                        </p:nvGrpSpPr>
                        <p:grpSpPr>
                          <a:xfrm>
                            <a:off x="2857040" y="1375800"/>
                            <a:ext cx="6995071" cy="3605366"/>
                            <a:chOff x="2857040" y="1375800"/>
                            <a:chExt cx="6995071" cy="3605366"/>
                          </a:xfrm>
                          <a:grpFill/>
                        </p:grpSpPr>
                        <p:sp>
                          <p:nvSpPr>
                            <p:cNvPr id="686" name="Cyprus"/>
                            <p:cNvSpPr>
                              <a:spLocks/>
                            </p:cNvSpPr>
                            <p:nvPr/>
                          </p:nvSpPr>
                          <p:spPr bwMode="auto">
                            <a:xfrm>
                              <a:off x="6803820" y="2335177"/>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7" name="Greenland"/>
                            <p:cNvSpPr>
                              <a:spLocks/>
                            </p:cNvSpPr>
                            <p:nvPr/>
                          </p:nvSpPr>
                          <p:spPr bwMode="auto">
                            <a:xfrm>
                              <a:off x="4539047" y="1375800"/>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8" name="Azerbaijan"/>
                            <p:cNvSpPr>
                              <a:spLocks/>
                            </p:cNvSpPr>
                            <p:nvPr/>
                          </p:nvSpPr>
                          <p:spPr bwMode="auto">
                            <a:xfrm>
                              <a:off x="7117988" y="2204293"/>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6" name="Serbia"/>
                            <p:cNvSpPr>
                              <a:spLocks/>
                            </p:cNvSpPr>
                            <p:nvPr/>
                          </p:nvSpPr>
                          <p:spPr bwMode="auto">
                            <a:xfrm>
                              <a:off x="6338152" y="199612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nvGrpSpPr>
                            <p:cNvPr id="1034" name="APOLLO"/>
                            <p:cNvGrpSpPr/>
                            <p:nvPr/>
                          </p:nvGrpSpPr>
                          <p:grpSpPr>
                            <a:xfrm>
                              <a:off x="2857040" y="1549591"/>
                              <a:ext cx="6995071" cy="3431575"/>
                              <a:chOff x="2857040" y="1549591"/>
                              <a:chExt cx="6995071" cy="3431575"/>
                            </a:xfrm>
                            <a:grpFill/>
                          </p:grpSpPr>
                          <p:sp>
                            <p:nvSpPr>
                              <p:cNvPr id="644" name="Albania"/>
                              <p:cNvSpPr>
                                <a:spLocks/>
                              </p:cNvSpPr>
                              <p:nvPr/>
                            </p:nvSpPr>
                            <p:spPr bwMode="auto">
                              <a:xfrm>
                                <a:off x="6340352" y="2112455"/>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9"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9"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2"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95" name="Equatorial Guinea"/>
                              <p:cNvSpPr>
                                <a:spLocks/>
                              </p:cNvSpPr>
                              <p:nvPr/>
                            </p:nvSpPr>
                            <p:spPr bwMode="auto">
                              <a:xfrm>
                                <a:off x="6079114" y="3601180"/>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700" name="Faroe Islands"/>
                              <p:cNvGrpSpPr/>
                              <p:nvPr/>
                            </p:nvGrpSpPr>
                            <p:grpSpPr>
                              <a:xfrm>
                                <a:off x="5562300" y="1551091"/>
                                <a:ext cx="31823" cy="21631"/>
                                <a:chOff x="5093520" y="2991541"/>
                                <a:chExt cx="31823" cy="21631"/>
                              </a:xfrm>
                              <a:grpFill/>
                            </p:grpSpPr>
                            <p:sp>
                              <p:nvSpPr>
                                <p:cNvPr id="701"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2"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712" name="Gambia"/>
                              <p:cNvSpPr>
                                <a:spLocks/>
                              </p:cNvSpPr>
                              <p:nvPr/>
                            </p:nvSpPr>
                            <p:spPr bwMode="auto">
                              <a:xfrm>
                                <a:off x="5258967" y="3154212"/>
                                <a:ext cx="94167" cy="27314"/>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1"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9"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3"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4"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5"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0"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2"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0"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6"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1"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5"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2"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0"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56"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1" name="Swaziland"/>
                              <p:cNvSpPr>
                                <a:spLocks/>
                              </p:cNvSpPr>
                              <p:nvPr/>
                            </p:nvSpPr>
                            <p:spPr bwMode="auto">
                              <a:xfrm>
                                <a:off x="6731791" y="4677981"/>
                                <a:ext cx="45565" cy="6069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2" name="Tajikistan"/>
                              <p:cNvSpPr>
                                <a:spLocks/>
                              </p:cNvSpPr>
                              <p:nvPr/>
                            </p:nvSpPr>
                            <p:spPr bwMode="auto">
                              <a:xfrm>
                                <a:off x="7757205" y="2170910"/>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6"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9" name="Apollo"/>
                              <p:cNvGrpSpPr/>
                              <p:nvPr/>
                            </p:nvGrpSpPr>
                            <p:grpSpPr>
                              <a:xfrm>
                                <a:off x="2857040" y="1549591"/>
                                <a:ext cx="6995071" cy="3431575"/>
                                <a:chOff x="2857040" y="1549591"/>
                                <a:chExt cx="6995071" cy="3431575"/>
                              </a:xfrm>
                              <a:grpFill/>
                            </p:grpSpPr>
                            <p:grpSp>
                              <p:nvGrpSpPr>
                                <p:cNvPr id="696" name="Faroe Islands"/>
                                <p:cNvGrpSpPr/>
                                <p:nvPr/>
                              </p:nvGrpSpPr>
                              <p:grpSpPr>
                                <a:xfrm>
                                  <a:off x="5560800" y="1549591"/>
                                  <a:ext cx="31823" cy="21631"/>
                                  <a:chOff x="5093520" y="2991541"/>
                                  <a:chExt cx="31823" cy="21631"/>
                                </a:xfrm>
                                <a:grpFill/>
                              </p:grpSpPr>
                              <p:sp>
                                <p:nvSpPr>
                                  <p:cNvPr id="697"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9"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1" name="Yemen"/>
                                <p:cNvSpPr>
                                  <a:spLocks/>
                                </p:cNvSpPr>
                                <p:nvPr/>
                              </p:nvSpPr>
                              <p:spPr bwMode="auto">
                                <a:xfrm>
                                  <a:off x="7148365" y="2963002"/>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3" name="belize"/>
                                <p:cNvSpPr>
                                  <a:spLocks/>
                                </p:cNvSpPr>
                                <p:nvPr/>
                              </p:nvSpPr>
                              <p:spPr bwMode="auto">
                                <a:xfrm>
                                  <a:off x="2957938" y="2981211"/>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9" name="Azerbaijan"/>
                                <p:cNvSpPr>
                                  <a:spLocks/>
                                </p:cNvSpPr>
                                <p:nvPr/>
                              </p:nvSpPr>
                              <p:spPr bwMode="auto">
                                <a:xfrm>
                                  <a:off x="7101219" y="2125388"/>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1" name="Bahamas"/>
                                <p:cNvSpPr>
                                  <a:spLocks/>
                                </p:cNvSpPr>
                                <p:nvPr/>
                              </p:nvSpPr>
                              <p:spPr bwMode="auto">
                                <a:xfrm rot="9136277">
                                  <a:off x="3363739" y="2744850"/>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4" name="Bhutan"/>
                                <p:cNvSpPr>
                                  <a:spLocks/>
                                </p:cNvSpPr>
                                <p:nvPr/>
                              </p:nvSpPr>
                              <p:spPr bwMode="auto">
                                <a:xfrm>
                                  <a:off x="8524415" y="2589717"/>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1" name="Brunei"/>
                                <p:cNvSpPr>
                                  <a:spLocks/>
                                </p:cNvSpPr>
                                <p:nvPr/>
                              </p:nvSpPr>
                              <p:spPr bwMode="auto">
                                <a:xfrm>
                                  <a:off x="9432670" y="3463748"/>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1" name="Gabon"/>
                                <p:cNvSpPr>
                                  <a:spLocks/>
                                </p:cNvSpPr>
                                <p:nvPr/>
                              </p:nvSpPr>
                              <p:spPr bwMode="auto">
                                <a:xfrm>
                                  <a:off x="6060139" y="3592728"/>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3" name="Geogia"/>
                                <p:cNvSpPr>
                                  <a:spLocks/>
                                </p:cNvSpPr>
                                <p:nvPr/>
                              </p:nvSpPr>
                              <p:spPr bwMode="auto">
                                <a:xfrm>
                                  <a:off x="6902827" y="2058621"/>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8"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1" name="Kyrgyzstan"/>
                                <p:cNvSpPr>
                                  <a:spLocks/>
                                </p:cNvSpPr>
                                <p:nvPr/>
                              </p:nvSpPr>
                              <p:spPr bwMode="auto">
                                <a:xfrm>
                                  <a:off x="7801458" y="2088970"/>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2" name="Lebanon"/>
                                <p:cNvSpPr>
                                  <a:spLocks/>
                                </p:cNvSpPr>
                                <p:nvPr/>
                              </p:nvSpPr>
                              <p:spPr bwMode="auto">
                                <a:xfrm>
                                  <a:off x="6844600" y="2375971"/>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4" name="Libya"/>
                                <p:cNvSpPr>
                                  <a:spLocks/>
                                </p:cNvSpPr>
                                <p:nvPr/>
                              </p:nvSpPr>
                              <p:spPr bwMode="auto">
                                <a:xfrm>
                                  <a:off x="6051776" y="2422331"/>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6" name="Macao SAR"/>
                                <p:cNvSpPr>
                                  <a:spLocks/>
                                </p:cNvSpPr>
                                <p:nvPr/>
                              </p:nvSpPr>
                              <p:spPr bwMode="black">
                                <a:xfrm>
                                  <a:off x="9283262" y="2712879"/>
                                  <a:ext cx="60032" cy="114351"/>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grpFill/>
                                <a:ln>
                                  <a:solidFill>
                                    <a:schemeClr val="tx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1350" spc="-92" dirty="0">
                                    <a:solidFill>
                                      <a:srgbClr val="FFFFFF">
                                        <a:lumMod val="50000"/>
                                      </a:srgbClr>
                                    </a:solidFill>
                                    <a:latin typeface="Segoe Light" pitchFamily="34" charset="0"/>
                                  </a:endParaRPr>
                                </a:p>
                              </p:txBody>
                            </p:sp>
                            <p:sp>
                              <p:nvSpPr>
                                <p:cNvPr id="359" name="Ecuador"/>
                                <p:cNvSpPr>
                                  <a:spLocks/>
                                </p:cNvSpPr>
                                <p:nvPr/>
                              </p:nvSpPr>
                              <p:spPr bwMode="auto">
                                <a:xfrm>
                                  <a:off x="3184512" y="3649701"/>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0"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2"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3"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4" name="Afghanistan"/>
                                <p:cNvSpPr>
                                  <a:spLocks/>
                                </p:cNvSpPr>
                                <p:nvPr/>
                              </p:nvSpPr>
                              <p:spPr bwMode="auto">
                                <a:xfrm>
                                  <a:off x="7608362" y="2231607"/>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5"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6"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0"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1"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2"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7"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9"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1"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3"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4"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5"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6"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8"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9"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1"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2"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3" name="Kenya"/>
                                <p:cNvSpPr>
                                  <a:spLocks/>
                                </p:cNvSpPr>
                                <p:nvPr/>
                              </p:nvSpPr>
                              <p:spPr bwMode="auto">
                                <a:xfrm>
                                  <a:off x="6876359"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4"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5"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4" name="Madagascar"/>
                                <p:cNvSpPr>
                                  <a:spLocks/>
                                </p:cNvSpPr>
                                <p:nvPr/>
                              </p:nvSpPr>
                              <p:spPr bwMode="auto">
                                <a:xfrm>
                                  <a:off x="7121026"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2" name="Mauritania"/>
                                <p:cNvSpPr>
                                  <a:spLocks/>
                                </p:cNvSpPr>
                                <p:nvPr/>
                              </p:nvSpPr>
                              <p:spPr bwMode="auto">
                                <a:xfrm>
                                  <a:off x="5261989" y="2637160"/>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Mongolia"/>
                                <p:cNvSpPr>
                                  <a:spLocks/>
                                </p:cNvSpPr>
                                <p:nvPr/>
                              </p:nvSpPr>
                              <p:spPr bwMode="auto">
                                <a:xfrm>
                                  <a:off x="8214577" y="17945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3"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4" name="Mozambique"/>
                                <p:cNvSpPr>
                                  <a:spLocks/>
                                </p:cNvSpPr>
                                <p:nvPr/>
                              </p:nvSpPr>
                              <p:spPr bwMode="auto">
                                <a:xfrm>
                                  <a:off x="6738283"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5" name="Myanmar"/>
                                <p:cNvSpPr>
                                  <a:spLocks/>
                                </p:cNvSpPr>
                                <p:nvPr/>
                              </p:nvSpPr>
                              <p:spPr bwMode="auto">
                                <a:xfrm>
                                  <a:off x="8667646" y="2577578"/>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6" name="Namibia"/>
                                <p:cNvSpPr>
                                  <a:spLocks/>
                                </p:cNvSpPr>
                                <p:nvPr/>
                              </p:nvSpPr>
                              <p:spPr bwMode="auto">
                                <a:xfrm>
                                  <a:off x="6155056" y="4352955"/>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2"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3"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4"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5"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8"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9"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6"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San Marino"/>
                                <p:cNvSpPr>
                                  <a:spLocks/>
                                </p:cNvSpPr>
                                <p:nvPr/>
                              </p:nvSpPr>
                              <p:spPr bwMode="auto">
                                <a:xfrm>
                                  <a:off x="6145471" y="2065858"/>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2"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9"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8" name="Somalia"/>
                                <p:cNvSpPr>
                                  <a:spLocks/>
                                </p:cNvSpPr>
                                <p:nvPr/>
                              </p:nvSpPr>
                              <p:spPr bwMode="auto">
                                <a:xfrm>
                                  <a:off x="7105838"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9"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0"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3"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6"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9743366" y="3990174"/>
                                  <a:ext cx="108745" cy="46036"/>
                                  <a:chOff x="7387430" y="3852863"/>
                                  <a:chExt cx="108745" cy="46036"/>
                                </a:xfrm>
                                <a:grp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21"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7" name="Turkmenistan"/>
                                <p:cNvSpPr>
                                  <a:spLocks/>
                                </p:cNvSpPr>
                                <p:nvPr/>
                              </p:nvSpPr>
                              <p:spPr bwMode="auto">
                                <a:xfrm>
                                  <a:off x="7319129" y="210968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0"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1"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2"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3"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542" name="Freeform 195"/>
                          <p:cNvSpPr>
                            <a:spLocks/>
                          </p:cNvSpPr>
                          <p:nvPr/>
                        </p:nvSpPr>
                        <p:spPr bwMode="auto">
                          <a:xfrm>
                            <a:off x="10278934" y="3780270"/>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9" name="APOLLO BLOCK"/>
                        <p:cNvSpPr/>
                        <p:nvPr/>
                      </p:nvSpPr>
                      <p:spPr>
                        <a:xfrm>
                          <a:off x="7852963" y="5904911"/>
                          <a:ext cx="2448475" cy="683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85772"/>
                          <a:r>
                            <a:rPr lang="en-US" b="1" dirty="0">
                              <a:solidFill>
                                <a:srgbClr val="FFFFFF">
                                  <a:alpha val="99000"/>
                                </a:srgbClr>
                              </a:solidFill>
                              <a:latin typeface="Segoe UI"/>
                            </a:rPr>
                            <a:t>180+ Countries</a:t>
                          </a:r>
                        </a:p>
                        <a:p>
                          <a:pPr algn="ctr" defTabSz="685772"/>
                          <a:r>
                            <a:rPr lang="en-US" sz="1050" dirty="0">
                              <a:solidFill>
                                <a:srgbClr val="FFFFFF">
                                  <a:alpha val="99000"/>
                                </a:srgbClr>
                              </a:solidFill>
                              <a:latin typeface="Segoe UI"/>
                            </a:rPr>
                            <a:t>Windows Phone 8</a:t>
                          </a:r>
                        </a:p>
                      </p:txBody>
                    </p:sp>
                  </p:grpSp>
                  <p:sp>
                    <p:nvSpPr>
                      <p:cNvPr id="550" name="Freeform 61"/>
                      <p:cNvSpPr>
                        <a:spLocks/>
                      </p:cNvSpPr>
                      <p:nvPr/>
                    </p:nvSpPr>
                    <p:spPr bwMode="auto">
                      <a:xfrm>
                        <a:off x="5255899" y="2621778"/>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2" name="Freeform 19"/>
                    <p:cNvSpPr>
                      <a:spLocks/>
                    </p:cNvSpPr>
                    <p:nvPr/>
                  </p:nvSpPr>
                  <p:spPr bwMode="auto">
                    <a:xfrm>
                      <a:off x="4030845" y="3463559"/>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4" name="Lithuania"/>
                  <p:cNvSpPr>
                    <a:spLocks/>
                  </p:cNvSpPr>
                  <p:nvPr/>
                </p:nvSpPr>
                <p:spPr bwMode="auto">
                  <a:xfrm>
                    <a:off x="6339803" y="1702111"/>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9" name="Freeform 132"/>
                <p:cNvSpPr>
                  <a:spLocks/>
                </p:cNvSpPr>
                <p:nvPr/>
              </p:nvSpPr>
              <p:spPr bwMode="auto">
                <a:xfrm>
                  <a:off x="10541876" y="3850102"/>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0" name="Botswana"/>
              <p:cNvSpPr>
                <a:spLocks/>
              </p:cNvSpPr>
              <p:nvPr/>
            </p:nvSpPr>
            <p:spPr bwMode="auto">
              <a:xfrm>
                <a:off x="6398067" y="4380846"/>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5" name="Freeform 8"/>
            <p:cNvSpPr>
              <a:spLocks/>
            </p:cNvSpPr>
            <p:nvPr/>
          </p:nvSpPr>
          <p:spPr bwMode="auto">
            <a:xfrm>
              <a:off x="3944737" y="5556492"/>
              <a:ext cx="118469" cy="6069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3" name="Freeform 67"/>
          <p:cNvSpPr>
            <a:spLocks/>
          </p:cNvSpPr>
          <p:nvPr/>
        </p:nvSpPr>
        <p:spPr bwMode="auto">
          <a:xfrm>
            <a:off x="6891159" y="2179005"/>
            <a:ext cx="61513" cy="54627"/>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214" name="Group 213"/>
          <p:cNvGrpSpPr/>
          <p:nvPr/>
        </p:nvGrpSpPr>
        <p:grpSpPr>
          <a:xfrm>
            <a:off x="2277739" y="1086465"/>
            <a:ext cx="5449530" cy="3854560"/>
            <a:chOff x="3035397" y="1448619"/>
            <a:chExt cx="7266040" cy="5139413"/>
          </a:xfrm>
        </p:grpSpPr>
        <p:grpSp>
          <p:nvGrpSpPr>
            <p:cNvPr id="213" name="Group 212"/>
            <p:cNvGrpSpPr/>
            <p:nvPr/>
          </p:nvGrpSpPr>
          <p:grpSpPr>
            <a:xfrm>
              <a:off x="3035397" y="1448619"/>
              <a:ext cx="7266040" cy="5139413"/>
              <a:chOff x="3035397" y="1448619"/>
              <a:chExt cx="7266040" cy="5139413"/>
            </a:xfrm>
          </p:grpSpPr>
          <p:grpSp>
            <p:nvGrpSpPr>
              <p:cNvPr id="205" name="Group 204"/>
              <p:cNvGrpSpPr/>
              <p:nvPr/>
            </p:nvGrpSpPr>
            <p:grpSpPr>
              <a:xfrm>
                <a:off x="3035397" y="1448619"/>
                <a:ext cx="7266040" cy="5139413"/>
                <a:chOff x="3035397" y="1448619"/>
                <a:chExt cx="7266040" cy="5139413"/>
              </a:xfrm>
            </p:grpSpPr>
            <p:grpSp>
              <p:nvGrpSpPr>
                <p:cNvPr id="1042" name="Group 1041"/>
                <p:cNvGrpSpPr/>
                <p:nvPr/>
              </p:nvGrpSpPr>
              <p:grpSpPr>
                <a:xfrm>
                  <a:off x="3035397" y="1448619"/>
                  <a:ext cx="7266040" cy="5139413"/>
                  <a:chOff x="3035397" y="1448619"/>
                  <a:chExt cx="7266040" cy="5139413"/>
                </a:xfrm>
              </p:grpSpPr>
              <p:sp>
                <p:nvSpPr>
                  <p:cNvPr id="570" name="TANGO BLOCK"/>
                  <p:cNvSpPr/>
                  <p:nvPr/>
                </p:nvSpPr>
                <p:spPr>
                  <a:xfrm>
                    <a:off x="4896233" y="5900261"/>
                    <a:ext cx="2453889" cy="687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685772"/>
                    <a:r>
                      <a:rPr lang="en-US" b="1" dirty="0">
                        <a:solidFill>
                          <a:srgbClr val="FFFFFF">
                            <a:alpha val="99000"/>
                          </a:srgbClr>
                        </a:solidFill>
                        <a:latin typeface="Segoe UI"/>
                      </a:rPr>
                      <a:t>63 Countries</a:t>
                    </a:r>
                  </a:p>
                  <a:p>
                    <a:pPr algn="ctr" defTabSz="685772"/>
                    <a:r>
                      <a:rPr lang="en-US" sz="1050" dirty="0">
                        <a:solidFill>
                          <a:srgbClr val="FFFFFF">
                            <a:alpha val="99000"/>
                          </a:srgbClr>
                        </a:solidFill>
                        <a:latin typeface="Segoe UI"/>
                      </a:rPr>
                      <a:t>Windows Phone 7.5</a:t>
                    </a:r>
                  </a:p>
                </p:txBody>
              </p:sp>
              <p:grpSp>
                <p:nvGrpSpPr>
                  <p:cNvPr id="1038" name="Group 1037"/>
                  <p:cNvGrpSpPr/>
                  <p:nvPr/>
                </p:nvGrpSpPr>
                <p:grpSpPr>
                  <a:xfrm>
                    <a:off x="3035397" y="1448619"/>
                    <a:ext cx="7266040" cy="2640635"/>
                    <a:chOff x="3035397" y="1448619"/>
                    <a:chExt cx="7266040" cy="2640635"/>
                  </a:xfrm>
                </p:grpSpPr>
                <p:grpSp>
                  <p:nvGrpSpPr>
                    <p:cNvPr id="1027" name="TANGO"/>
                    <p:cNvGrpSpPr/>
                    <p:nvPr/>
                  </p:nvGrpSpPr>
                  <p:grpSpPr>
                    <a:xfrm>
                      <a:off x="3035397" y="1448619"/>
                      <a:ext cx="7266040" cy="2640635"/>
                      <a:chOff x="3035397" y="1448619"/>
                      <a:chExt cx="7266040" cy="2640635"/>
                    </a:xfrm>
                  </p:grpSpPr>
                  <p:sp>
                    <p:nvSpPr>
                      <p:cNvPr id="625" name="Israel"/>
                      <p:cNvSpPr>
                        <a:spLocks/>
                      </p:cNvSpPr>
                      <p:nvPr/>
                    </p:nvSpPr>
                    <p:spPr bwMode="auto">
                      <a:xfrm>
                        <a:off x="6827893" y="2425837"/>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8" name="Qatar"/>
                      <p:cNvSpPr>
                        <a:spLocks/>
                      </p:cNvSpPr>
                      <p:nvPr/>
                    </p:nvSpPr>
                    <p:spPr bwMode="auto">
                      <a:xfrm>
                        <a:off x="7357962" y="2680760"/>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9" name="Romania"/>
                      <p:cNvSpPr>
                        <a:spLocks/>
                      </p:cNvSpPr>
                      <p:nvPr/>
                    </p:nvSpPr>
                    <p:spPr bwMode="auto">
                      <a:xfrm>
                        <a:off x="6361616" y="1922054"/>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4" name="UAE"/>
                      <p:cNvSpPr>
                        <a:spLocks/>
                      </p:cNvSpPr>
                      <p:nvPr/>
                    </p:nvSpPr>
                    <p:spPr bwMode="auto">
                      <a:xfrm>
                        <a:off x="7391376" y="2680762"/>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9" name="Malaysia"/>
                      <p:cNvSpPr>
                        <a:spLocks/>
                      </p:cNvSpPr>
                      <p:nvPr/>
                    </p:nvSpPr>
                    <p:spPr bwMode="auto">
                      <a:xfrm>
                        <a:off x="8986138" y="3403053"/>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4" name="TANGO"/>
                      <p:cNvGrpSpPr/>
                      <p:nvPr/>
                    </p:nvGrpSpPr>
                    <p:grpSpPr>
                      <a:xfrm>
                        <a:off x="3035397" y="1448619"/>
                        <a:ext cx="7266040" cy="2640635"/>
                        <a:chOff x="3035397" y="1448619"/>
                        <a:chExt cx="7266040" cy="2640635"/>
                      </a:xfrm>
                    </p:grpSpPr>
                    <p:sp>
                      <p:nvSpPr>
                        <p:cNvPr id="618" name="Bulgaria"/>
                        <p:cNvSpPr>
                          <a:spLocks/>
                        </p:cNvSpPr>
                        <p:nvPr/>
                      </p:nvSpPr>
                      <p:spPr bwMode="auto">
                        <a:xfrm>
                          <a:off x="6425406" y="2055587"/>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9" name="Costa Rica"/>
                        <p:cNvSpPr>
                          <a:spLocks/>
                        </p:cNvSpPr>
                        <p:nvPr/>
                      </p:nvSpPr>
                      <p:spPr bwMode="auto">
                        <a:xfrm>
                          <a:off x="3035397" y="3267895"/>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0" name="Croatia and Slovenia"/>
                        <p:cNvSpPr>
                          <a:spLocks/>
                        </p:cNvSpPr>
                        <p:nvPr/>
                      </p:nvSpPr>
                      <p:spPr bwMode="auto">
                        <a:xfrm>
                          <a:off x="6161877" y="1976352"/>
                          <a:ext cx="294651" cy="191195"/>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1" name="Slovakia"/>
                        <p:cNvSpPr>
                          <a:spLocks/>
                        </p:cNvSpPr>
                        <p:nvPr/>
                      </p:nvSpPr>
                      <p:spPr bwMode="auto">
                        <a:xfrm>
                          <a:off x="6263638" y="1883984"/>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3" name="Iceland"/>
                        <p:cNvSpPr>
                          <a:spLocks/>
                        </p:cNvSpPr>
                        <p:nvPr/>
                      </p:nvSpPr>
                      <p:spPr bwMode="auto">
                        <a:xfrm>
                          <a:off x="5198199" y="1448619"/>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4" name="Iraq"/>
                        <p:cNvSpPr>
                          <a:spLocks/>
                        </p:cNvSpPr>
                        <p:nvPr/>
                      </p:nvSpPr>
                      <p:spPr bwMode="auto">
                        <a:xfrm>
                          <a:off x="6950918" y="2272953"/>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6" name="Kazakhstan"/>
                        <p:cNvSpPr>
                          <a:spLocks/>
                        </p:cNvSpPr>
                        <p:nvPr/>
                      </p:nvSpPr>
                      <p:spPr bwMode="auto">
                        <a:xfrm>
                          <a:off x="7083469" y="171934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7" name="Latvia"/>
                        <p:cNvSpPr>
                          <a:spLocks/>
                        </p:cNvSpPr>
                        <p:nvPr/>
                      </p:nvSpPr>
                      <p:spPr bwMode="auto">
                        <a:xfrm>
                          <a:off x="6335648" y="165043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0" name="Saudi Arabia"/>
                        <p:cNvSpPr>
                          <a:spLocks/>
                        </p:cNvSpPr>
                        <p:nvPr/>
                      </p:nvSpPr>
                      <p:spPr bwMode="auto">
                        <a:xfrm>
                          <a:off x="6856752" y="2459219"/>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1" name="Thailand"/>
                        <p:cNvSpPr>
                          <a:spLocks/>
                        </p:cNvSpPr>
                        <p:nvPr/>
                      </p:nvSpPr>
                      <p:spPr bwMode="auto">
                        <a:xfrm>
                          <a:off x="8849445" y="2902305"/>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2" name="Turkey"/>
                        <p:cNvSpPr>
                          <a:spLocks/>
                        </p:cNvSpPr>
                        <p:nvPr/>
                      </p:nvSpPr>
                      <p:spPr bwMode="auto">
                        <a:xfrm>
                          <a:off x="6559062" y="2124079"/>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3" name="Ukraine"/>
                        <p:cNvSpPr>
                          <a:spLocks/>
                        </p:cNvSpPr>
                        <p:nvPr/>
                      </p:nvSpPr>
                      <p:spPr bwMode="auto">
                        <a:xfrm>
                          <a:off x="6398067" y="1785486"/>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6"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7" name="China"/>
                        <p:cNvSpPr>
                          <a:spLocks/>
                        </p:cNvSpPr>
                        <p:nvPr/>
                      </p:nvSpPr>
                      <p:spPr bwMode="auto">
                        <a:xfrm>
                          <a:off x="7938152" y="176424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8"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0" name="Philippines"/>
                        <p:cNvSpPr>
                          <a:spLocks/>
                        </p:cNvSpPr>
                        <p:nvPr/>
                      </p:nvSpPr>
                      <p:spPr bwMode="auto">
                        <a:xfrm>
                          <a:off x="9523800" y="2947828"/>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7" name="Freeform 242"/>
                    <p:cNvSpPr>
                      <a:spLocks/>
                    </p:cNvSpPr>
                    <p:nvPr/>
                  </p:nvSpPr>
                  <p:spPr bwMode="auto">
                    <a:xfrm>
                      <a:off x="6537661" y="212235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474"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0" name="Peru"/>
              <p:cNvSpPr>
                <a:spLocks/>
              </p:cNvSpPr>
              <p:nvPr/>
            </p:nvSpPr>
            <p:spPr bwMode="auto">
              <a:xfrm>
                <a:off x="3168847" y="3709309"/>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1" name="Argentina"/>
              <p:cNvSpPr>
                <a:spLocks/>
              </p:cNvSpPr>
              <p:nvPr/>
            </p:nvSpPr>
            <p:spPr bwMode="auto">
              <a:xfrm>
                <a:off x="3659427" y="4540272"/>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4" name="Freeform 67"/>
            <p:cNvSpPr>
              <a:spLocks/>
            </p:cNvSpPr>
            <p:nvPr/>
          </p:nvSpPr>
          <p:spPr bwMode="auto">
            <a:xfrm>
              <a:off x="9186605" y="2905322"/>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aphicFrame>
        <p:nvGraphicFramePr>
          <p:cNvPr id="55" name="Table 54"/>
          <p:cNvGraphicFramePr>
            <a:graphicFrameLocks noGrp="1"/>
          </p:cNvGraphicFramePr>
          <p:nvPr>
            <p:extLst>
              <p:ext uri="{D42A27DB-BD31-4B8C-83A1-F6EECF244321}">
                <p14:modId xmlns:p14="http://schemas.microsoft.com/office/powerpoint/2010/main" val="1469573284"/>
              </p:ext>
            </p:extLst>
          </p:nvPr>
        </p:nvGraphicFramePr>
        <p:xfrm>
          <a:off x="209604" y="2769372"/>
          <a:ext cx="1193784" cy="1577355"/>
        </p:xfrm>
        <a:graphic>
          <a:graphicData uri="http://schemas.openxmlformats.org/drawingml/2006/table">
            <a:tbl>
              <a:tblPr firstRow="1" bandRow="1">
                <a:tableStyleId>{3C2FFA5D-87B4-456A-9821-1D502468CF0F}</a:tableStyleId>
              </a:tblPr>
              <a:tblGrid>
                <a:gridCol w="596892"/>
                <a:gridCol w="596892"/>
              </a:tblGrid>
              <a:tr h="528197">
                <a:tc>
                  <a:txBody>
                    <a:bodyPr/>
                    <a:lstStyle/>
                    <a:p>
                      <a:endParaRPr lang="en-US" sz="1000" dirty="0"/>
                    </a:p>
                  </a:txBody>
                  <a:tcPr marL="68580" marR="68580" marT="34290" marB="34290"/>
                </a:tc>
                <a:tc>
                  <a:txBody>
                    <a:bodyPr/>
                    <a:lstStyle/>
                    <a:p>
                      <a:pPr algn="ctr"/>
                      <a:r>
                        <a:rPr lang="en-US" sz="1000" dirty="0" smtClean="0"/>
                        <a:t>180+</a:t>
                      </a:r>
                      <a:endParaRPr lang="en-US" sz="1000" b="1" dirty="0"/>
                    </a:p>
                  </a:txBody>
                  <a:tcPr marL="68580" marR="68580" marT="34290" marB="34290" anchor="ctr"/>
                </a:tc>
              </a:tr>
              <a:tr h="520961">
                <a:tc>
                  <a:txBody>
                    <a:bodyPr/>
                    <a:lstStyle/>
                    <a:p>
                      <a:endParaRPr lang="en-US" sz="1000"/>
                    </a:p>
                  </a:txBody>
                  <a:tcPr marL="68580" marR="68580" marT="34290" marB="34290"/>
                </a:tc>
                <a:tc>
                  <a:txBody>
                    <a:bodyPr/>
                    <a:lstStyle/>
                    <a:p>
                      <a:pPr algn="ctr"/>
                      <a:r>
                        <a:rPr lang="en-US" sz="1000" dirty="0" smtClean="0"/>
                        <a:t>123</a:t>
                      </a:r>
                      <a:endParaRPr lang="en-US" sz="1000" b="1" dirty="0">
                        <a:solidFill>
                          <a:schemeClr val="tx1"/>
                        </a:solidFill>
                      </a:endParaRPr>
                    </a:p>
                  </a:txBody>
                  <a:tcPr marL="68580" marR="68580" marT="34290" marB="34290" anchor="ctr"/>
                </a:tc>
              </a:tr>
              <a:tr h="528197">
                <a:tc>
                  <a:txBody>
                    <a:bodyPr/>
                    <a:lstStyle/>
                    <a:p>
                      <a:endParaRPr lang="en-US" sz="1000"/>
                    </a:p>
                  </a:txBody>
                  <a:tcPr marL="68580" marR="68580" marT="34290" marB="34290"/>
                </a:tc>
                <a:tc>
                  <a:txBody>
                    <a:bodyPr/>
                    <a:lstStyle/>
                    <a:p>
                      <a:pPr algn="ctr"/>
                      <a:r>
                        <a:rPr lang="en-US" sz="1000" dirty="0" smtClean="0"/>
                        <a:t>31</a:t>
                      </a:r>
                      <a:endParaRPr lang="en-US" sz="1000" b="1" dirty="0">
                        <a:solidFill>
                          <a:schemeClr val="tx1"/>
                        </a:solidFill>
                      </a:endParaRPr>
                    </a:p>
                  </a:txBody>
                  <a:tcPr marL="68580" marR="68580" marT="34290" marB="34290" anchor="ctr"/>
                </a:tc>
              </a:tr>
            </a:tbl>
          </a:graphicData>
        </a:graphic>
      </p:graphicFrame>
      <p:pic>
        <p:nvPicPr>
          <p:cNvPr id="447" name="Picture 4" descr="http://files.softicons.com/download/system-icons/android-friends-icons-by-rich-d/png/512/Android.png"/>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322361" y="3902367"/>
            <a:ext cx="344074" cy="343984"/>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5" descr="C:\Users\bzamora\Desktop\a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893" y="3335516"/>
            <a:ext cx="379277" cy="425088"/>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 descr="C:\Users\bzamora\Desktop\wpflag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06" y="2743100"/>
            <a:ext cx="542086" cy="5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fade">
                                      <p:cBhvr>
                                        <p:cTn id="17" dur="500"/>
                                        <p:tgtEl>
                                          <p:spTgt spid="1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animEffect transition="in" filter="fade">
                                      <p:cBhvr>
                                        <p:cTn id="25" dur="500"/>
                                        <p:tgtEl>
                                          <p:spTgt spid="447"/>
                                        </p:tgtEl>
                                      </p:cBhvr>
                                    </p:animEffect>
                                  </p:childTnLst>
                                </p:cTn>
                              </p:par>
                              <p:par>
                                <p:cTn id="26" presetID="10" presetClass="entr" presetSubtype="0" fill="hold" nodeType="withEffect">
                                  <p:stCondLst>
                                    <p:cond delay="0"/>
                                  </p:stCondLst>
                                  <p:childTnLst>
                                    <p:set>
                                      <p:cBhvr>
                                        <p:cTn id="27" dur="1" fill="hold">
                                          <p:stCondLst>
                                            <p:cond delay="0"/>
                                          </p:stCondLst>
                                        </p:cTn>
                                        <p:tgtEl>
                                          <p:spTgt spid="448"/>
                                        </p:tgtEl>
                                        <p:attrNameLst>
                                          <p:attrName>style.visibility</p:attrName>
                                        </p:attrNameLst>
                                      </p:cBhvr>
                                      <p:to>
                                        <p:strVal val="visible"/>
                                      </p:to>
                                    </p:set>
                                    <p:animEffect transition="in" filter="fade">
                                      <p:cBhvr>
                                        <p:cTn id="28" dur="500"/>
                                        <p:tgtEl>
                                          <p:spTgt spid="448"/>
                                        </p:tgtEl>
                                      </p:cBhvr>
                                    </p:animEffect>
                                  </p:childTnLst>
                                </p:cTn>
                              </p:par>
                              <p:par>
                                <p:cTn id="29" presetID="10" presetClass="entr" presetSubtype="0"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fade">
                                      <p:cBhvr>
                                        <p:cTn id="31"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2" name="Grey Map"/>
          <p:cNvGrpSpPr/>
          <p:nvPr/>
        </p:nvGrpSpPr>
        <p:grpSpPr>
          <a:xfrm>
            <a:off x="1117268" y="879239"/>
            <a:ext cx="7183264" cy="3336799"/>
            <a:chOff x="400809" y="1427427"/>
            <a:chExt cx="8342313" cy="3878792"/>
          </a:xfrm>
          <a:solidFill>
            <a:schemeClr val="tx1">
              <a:alpha val="99000"/>
            </a:schemeClr>
          </a:solidFill>
        </p:grpSpPr>
        <p:sp>
          <p:nvSpPr>
            <p:cNvPr id="783"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4"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5"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6"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7"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8" name="Freeform 18"/>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0" name="Freeform 20"/>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1" name="Freeform 21"/>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2"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3"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4"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5" name="Freeform 27"/>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6"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7"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8" name="Freeform 30"/>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9"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0"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1"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2"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3"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4" name="Freeform 40"/>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5" name="Freeform 41"/>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6"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7" name="Freeform 43"/>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8" name="Freeform 44"/>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9" name="Freeform 45"/>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0" name="Freeform 46"/>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1" name="Freeform 47"/>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2" name="Freeform 48"/>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3" name="Freeform 49"/>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4" name="Freeform 50"/>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5" name="Freeform 51"/>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6" name="Freeform 52"/>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7" name="Freeform 53"/>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8" name="Freeform 55"/>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9" name="Freeform 56"/>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0" name="Freeform 57"/>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1" name="Freeform 58"/>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2" name="Freeform 59"/>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3" name="Freeform 60"/>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4"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5"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6" name="Freeform 64"/>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7"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8" name="Freeform 67"/>
            <p:cNvSpPr>
              <a:spLocks/>
            </p:cNvSpPr>
            <p:nvPr/>
          </p:nvSpPr>
          <p:spPr bwMode="auto">
            <a:xfrm>
              <a:off x="7105351" y="2938198"/>
              <a:ext cx="71438" cy="63500"/>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9" name="Freeform 104"/>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0" name="Freeform 105"/>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1" name="Freeform 106"/>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2" name="Freeform 107"/>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3" name="Freeform 108"/>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4" name="Freeform 109"/>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5" name="Freeform 110"/>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6" name="Freeform 111"/>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7" name="Freeform 112"/>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8" name="Freeform 113"/>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9" name="Freeform 114"/>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0" name="Freeform 115"/>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1" name="Freeform 116"/>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2" name="Freeform 117"/>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3" name="Freeform 118"/>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4" name="Freeform 119"/>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5" name="Freeform 120"/>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6" name="Freeform 121"/>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7" name="Freeform 122"/>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8" name="Freeform 123"/>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9" name="Freeform 124"/>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0" name="Freeform 125"/>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1" name="Freeform 127"/>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2"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3"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4"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5"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6" name="Freeform 141"/>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7" name="Freeform 143"/>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8" name="Freeform 149"/>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9" name="Freeform 150"/>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0" name="Freeform 151"/>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1" name="Freeform 152"/>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2" name="Freeform 154"/>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3" name="Freeform 155"/>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4" name="Freeform 156"/>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5" name="Freeform 158"/>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6" name="Freeform 159"/>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7" name="Freeform 160"/>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8" name="Freeform 161"/>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9" name="Freeform 162"/>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0" name="Freeform 163"/>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1" name="Freeform 164"/>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2" name="Freeform 166"/>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3" name="Freeform 167"/>
            <p:cNvSpPr>
              <a:spLocks/>
            </p:cNvSpPr>
            <p:nvPr/>
          </p:nvSpPr>
          <p:spPr bwMode="auto">
            <a:xfrm>
              <a:off x="5147434" y="3001698"/>
              <a:ext cx="211667" cy="240771"/>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4" name="Freeform 168"/>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5" name="Freeform 169"/>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6" name="Freeform 171"/>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7" name="Freeform 172"/>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8" name="Freeform 173"/>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9"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0" name="Freeform 175"/>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1" name="Freeform 176"/>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2" name="Freeform 177"/>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3"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4" name="Freeform 183"/>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5" name="Freeform 184"/>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6" name="Freeform 186"/>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7" name="Freeform 187"/>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8" name="Freeform 188"/>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9" name="Freeform 189"/>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0" name="Freeform 190"/>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1" name="Freeform 191"/>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2" name="Freeform 192"/>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3" name="Freeform 193"/>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4"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5" name="Freeform 199"/>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6"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7" name="Freeform 201"/>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8" name="Freeform 202"/>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9" name="Freeform 203"/>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0" name="Freeform 204"/>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1"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2" name="Freeform 220"/>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3"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4" name="Freeform 233"/>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5" name="Freeform 237"/>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6"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7" name="Freeform 241"/>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8"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9"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0"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1"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2" name="Freeform 251"/>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3"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4"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5"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6"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7"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8"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9"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0"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1"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2"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3"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4"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5"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6"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7"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8"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9"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0"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1"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2"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3"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4"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5"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6"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7"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8"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9"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0"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1"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2"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3"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4"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5"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6"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7"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8"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9"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0"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1"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2"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3"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4"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5"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6"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7"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8"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9"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0"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1"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2"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3"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4"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5"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6"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7"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8"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9"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0"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1"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2"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3"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3" name="Freeform 19"/>
          <p:cNvSpPr>
            <a:spLocks/>
          </p:cNvSpPr>
          <p:nvPr/>
        </p:nvSpPr>
        <p:spPr bwMode="auto">
          <a:xfrm>
            <a:off x="3036157" y="2604856"/>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4" name="Freeform 19"/>
          <p:cNvSpPr>
            <a:spLocks/>
          </p:cNvSpPr>
          <p:nvPr/>
        </p:nvSpPr>
        <p:spPr bwMode="auto">
          <a:xfrm>
            <a:off x="3021870" y="2597712"/>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9525">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95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85" name="Cyprus"/>
          <p:cNvSpPr>
            <a:spLocks/>
          </p:cNvSpPr>
          <p:nvPr/>
        </p:nvSpPr>
        <p:spPr bwMode="auto">
          <a:xfrm>
            <a:off x="5105830" y="1751371"/>
            <a:ext cx="20574" cy="685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 name="Title 4"/>
          <p:cNvSpPr>
            <a:spLocks noGrp="1"/>
          </p:cNvSpPr>
          <p:nvPr>
            <p:ph type="title"/>
          </p:nvPr>
        </p:nvSpPr>
        <p:spPr>
          <a:xfrm>
            <a:off x="390525" y="171450"/>
            <a:ext cx="8361760" cy="623248"/>
          </a:xfrm>
        </p:spPr>
        <p:txBody>
          <a:bodyPr/>
          <a:lstStyle/>
          <a:p>
            <a:r>
              <a:rPr lang="en-US" sz="2400" b="1" spc="0" dirty="0">
                <a:solidFill>
                  <a:schemeClr val="accent1"/>
                </a:solidFill>
                <a:ea typeface="+mj-ea"/>
                <a:cs typeface="+mj-cs"/>
              </a:rPr>
              <a:t>Developer: </a:t>
            </a:r>
            <a:r>
              <a:rPr lang="en-US" sz="2400" spc="0" dirty="0">
                <a:solidFill>
                  <a:schemeClr val="accent1"/>
                </a:solidFill>
                <a:ea typeface="+mj-ea"/>
                <a:cs typeface="+mj-cs"/>
              </a:rPr>
              <a:t>Over 180 countries</a:t>
            </a:r>
            <a:r>
              <a:rPr lang="en-US" dirty="0" smtClean="0"/>
              <a:t/>
            </a:r>
            <a:br>
              <a:rPr lang="en-US" dirty="0" smtClean="0"/>
            </a:br>
            <a:r>
              <a:rPr lang="en-US" sz="2100" dirty="0"/>
              <a:t>140+ new</a:t>
            </a:r>
          </a:p>
        </p:txBody>
      </p:sp>
      <p:sp>
        <p:nvSpPr>
          <p:cNvPr id="174" name="Luxembourg"/>
          <p:cNvSpPr>
            <a:spLocks/>
          </p:cNvSpPr>
          <p:nvPr/>
        </p:nvSpPr>
        <p:spPr bwMode="auto">
          <a:xfrm>
            <a:off x="4453451" y="1409675"/>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952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4354908" y="1576156"/>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4529924" y="1463665"/>
            <a:ext cx="6858"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7308716" y="2992631"/>
            <a:ext cx="81559" cy="34527"/>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75"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sp>
        <p:nvSpPr>
          <p:cNvPr id="368" name="Azerbaijan"/>
          <p:cNvSpPr>
            <a:spLocks/>
          </p:cNvSpPr>
          <p:nvPr/>
        </p:nvSpPr>
        <p:spPr bwMode="auto">
          <a:xfrm>
            <a:off x="5339682" y="1653220"/>
            <a:ext cx="27339" cy="11381"/>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7" name="TextBox 476"/>
          <p:cNvSpPr txBox="1"/>
          <p:nvPr/>
        </p:nvSpPr>
        <p:spPr>
          <a:xfrm>
            <a:off x="8581448" y="49302"/>
            <a:ext cx="513602"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7.5 &amp; 8.0</a:t>
            </a:r>
          </a:p>
        </p:txBody>
      </p:sp>
      <p:grpSp>
        <p:nvGrpSpPr>
          <p:cNvPr id="974" name="Group 973"/>
          <p:cNvGrpSpPr/>
          <p:nvPr/>
        </p:nvGrpSpPr>
        <p:grpSpPr>
          <a:xfrm>
            <a:off x="1118120" y="878847"/>
            <a:ext cx="7183263" cy="4069391"/>
            <a:chOff x="1489238" y="1171796"/>
            <a:chExt cx="9577684" cy="5425854"/>
          </a:xfrm>
        </p:grpSpPr>
        <p:grpSp>
          <p:nvGrpSpPr>
            <p:cNvPr id="62" name="Group 61"/>
            <p:cNvGrpSpPr/>
            <p:nvPr/>
          </p:nvGrpSpPr>
          <p:grpSpPr>
            <a:xfrm>
              <a:off x="1489238" y="1171796"/>
              <a:ext cx="9577684" cy="5425854"/>
              <a:chOff x="1489238" y="1171796"/>
              <a:chExt cx="9577684" cy="5425854"/>
            </a:xfrm>
          </p:grpSpPr>
          <p:grpSp>
            <p:nvGrpSpPr>
              <p:cNvPr id="20" name="Group 19"/>
              <p:cNvGrpSpPr/>
              <p:nvPr/>
            </p:nvGrpSpPr>
            <p:grpSpPr>
              <a:xfrm>
                <a:off x="1489238" y="1171796"/>
                <a:ext cx="9577684" cy="5425854"/>
                <a:chOff x="1489238" y="1171796"/>
                <a:chExt cx="9577684" cy="5425854"/>
              </a:xfrm>
            </p:grpSpPr>
            <p:sp>
              <p:nvSpPr>
                <p:cNvPr id="435" name="green Block"/>
                <p:cNvSpPr/>
                <p:nvPr/>
              </p:nvSpPr>
              <p:spPr>
                <a:xfrm>
                  <a:off x="3180532" y="5909880"/>
                  <a:ext cx="2665659" cy="6877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72"/>
                  <a:r>
                    <a:rPr lang="en-US" sz="1500" b="1" dirty="0">
                      <a:solidFill>
                        <a:srgbClr val="FFFFFF"/>
                      </a:solidFill>
                      <a:latin typeface="Segoe UI"/>
                    </a:rPr>
                    <a:t>38 Countries</a:t>
                  </a:r>
                </a:p>
                <a:p>
                  <a:pPr algn="ctr" defTabSz="685772"/>
                  <a:r>
                    <a:rPr lang="en-US" sz="1050" dirty="0">
                      <a:solidFill>
                        <a:srgbClr val="FFFFFF"/>
                      </a:solidFill>
                      <a:latin typeface="Segoe UI"/>
                    </a:rPr>
                    <a:t>Windows Phone 7.x</a:t>
                  </a:r>
                </a:p>
              </p:txBody>
            </p:sp>
            <p:grpSp>
              <p:nvGrpSpPr>
                <p:cNvPr id="2" name="Group 1"/>
                <p:cNvGrpSpPr/>
                <p:nvPr/>
              </p:nvGrpSpPr>
              <p:grpSpPr>
                <a:xfrm>
                  <a:off x="1489238" y="1171796"/>
                  <a:ext cx="9577684" cy="4410266"/>
                  <a:chOff x="1489238" y="1171796"/>
                  <a:chExt cx="9577684" cy="4410266"/>
                </a:xfrm>
              </p:grpSpPr>
              <p:sp>
                <p:nvSpPr>
                  <p:cNvPr id="388" name="Freeform 125"/>
                  <p:cNvSpPr>
                    <a:spLocks/>
                  </p:cNvSpPr>
                  <p:nvPr/>
                </p:nvSpPr>
                <p:spPr bwMode="auto">
                  <a:xfrm>
                    <a:off x="4361711" y="1186970"/>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5" name="GREEN"/>
                  <p:cNvGrpSpPr/>
                  <p:nvPr/>
                </p:nvGrpSpPr>
                <p:grpSpPr>
                  <a:xfrm>
                    <a:off x="1489238" y="1171796"/>
                    <a:ext cx="9577684" cy="4410266"/>
                    <a:chOff x="1489238" y="1171796"/>
                    <a:chExt cx="9577684" cy="4410266"/>
                  </a:xfrm>
                  <a:solidFill>
                    <a:schemeClr val="accent6"/>
                  </a:solidFill>
                </p:grpSpPr>
                <p:grpSp>
                  <p:nvGrpSpPr>
                    <p:cNvPr id="14" name="GREEN"/>
                    <p:cNvGrpSpPr/>
                    <p:nvPr/>
                  </p:nvGrpSpPr>
                  <p:grpSpPr>
                    <a:xfrm>
                      <a:off x="6112530" y="1730859"/>
                      <a:ext cx="684172" cy="3284506"/>
                      <a:chOff x="6112530" y="1730859"/>
                      <a:chExt cx="684172" cy="3284506"/>
                    </a:xfrm>
                    <a:grpFill/>
                  </p:grpSpPr>
                  <p:sp>
                    <p:nvSpPr>
                      <p:cNvPr id="131" name="Freeform 225"/>
                      <p:cNvSpPr>
                        <a:spLocks/>
                      </p:cNvSpPr>
                      <p:nvPr/>
                    </p:nvSpPr>
                    <p:spPr bwMode="auto">
                      <a:xfrm>
                        <a:off x="6306938" y="1730859"/>
                        <a:ext cx="75941" cy="2427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4"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6" name="South Africa"/>
                      <p:cNvSpPr>
                        <a:spLocks/>
                      </p:cNvSpPr>
                      <p:nvPr/>
                    </p:nvSpPr>
                    <p:spPr bwMode="auto">
                      <a:xfrm>
                        <a:off x="6277265" y="4551035"/>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3" name="Group 12"/>
                    <p:cNvGrpSpPr/>
                    <p:nvPr/>
                  </p:nvGrpSpPr>
                  <p:grpSpPr>
                    <a:xfrm>
                      <a:off x="1489238" y="1171796"/>
                      <a:ext cx="9577684" cy="4410266"/>
                      <a:chOff x="1489238" y="1171796"/>
                      <a:chExt cx="9577684" cy="4410266"/>
                    </a:xfrm>
                    <a:grpFill/>
                  </p:grpSpPr>
                  <p:grpSp>
                    <p:nvGrpSpPr>
                      <p:cNvPr id="6" name="PURPLE"/>
                      <p:cNvGrpSpPr/>
                      <p:nvPr/>
                    </p:nvGrpSpPr>
                    <p:grpSpPr>
                      <a:xfrm>
                        <a:off x="1489238" y="1171796"/>
                        <a:ext cx="3058905" cy="1548978"/>
                        <a:chOff x="1489238" y="1171796"/>
                        <a:chExt cx="3058905" cy="1548978"/>
                      </a:xfrm>
                      <a:grpFill/>
                    </p:grpSpPr>
                    <p:grpSp>
                      <p:nvGrpSpPr>
                        <p:cNvPr id="3" name="Group 2"/>
                        <p:cNvGrpSpPr/>
                        <p:nvPr/>
                      </p:nvGrpSpPr>
                      <p:grpSpPr>
                        <a:xfrm>
                          <a:off x="1489238" y="1171796"/>
                          <a:ext cx="3058905" cy="1548978"/>
                          <a:chOff x="1489238" y="1171796"/>
                          <a:chExt cx="3058905" cy="1548978"/>
                        </a:xfrm>
                        <a:grpFill/>
                      </p:grpSpPr>
                      <p:sp>
                        <p:nvSpPr>
                          <p:cNvPr id="581" name="Canada"/>
                          <p:cNvSpPr>
                            <a:spLocks/>
                          </p:cNvSpPr>
                          <p:nvPr/>
                        </p:nvSpPr>
                        <p:spPr bwMode="auto">
                          <a:xfrm>
                            <a:off x="2239536" y="132773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71796"/>
                            <a:ext cx="1503632" cy="834579"/>
                            <a:chOff x="3196911" y="1324850"/>
                            <a:chExt cx="1503632" cy="834579"/>
                          </a:xfrm>
                          <a:grpFill/>
                        </p:grpSpPr>
                        <p:sp>
                          <p:nvSpPr>
                            <p:cNvPr id="718" name="Canada"/>
                            <p:cNvSpPr>
                              <a:spLocks/>
                            </p:cNvSpPr>
                            <p:nvPr/>
                          </p:nvSpPr>
                          <p:spPr bwMode="auto">
                            <a:xfrm>
                              <a:off x="3932019" y="1455348"/>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8040" y="1461418"/>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6243"/>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4850"/>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40024"/>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92"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0" name="Brazil"/>
                      <p:cNvSpPr>
                        <a:spLocks/>
                      </p:cNvSpPr>
                      <p:nvPr/>
                    </p:nvSpPr>
                    <p:spPr bwMode="auto">
                      <a:xfrm>
                        <a:off x="3420721" y="3489092"/>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9538989" y="1733894"/>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6024437" y="2152701"/>
                        <a:ext cx="36452" cy="72836"/>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6"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1"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0" name="Poland"/>
                      <p:cNvSpPr>
                        <a:spLocks/>
                      </p:cNvSpPr>
                      <p:nvPr/>
                    </p:nvSpPr>
                    <p:spPr bwMode="auto">
                      <a:xfrm>
                        <a:off x="6157887" y="1739418"/>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2" name="Russia"/>
                      <p:cNvSpPr>
                        <a:spLocks/>
                      </p:cNvSpPr>
                      <p:nvPr/>
                    </p:nvSpPr>
                    <p:spPr bwMode="auto">
                      <a:xfrm>
                        <a:off x="6451812" y="1251355"/>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3"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4"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8"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9" name="Norway"/>
                      <p:cNvSpPr>
                        <a:spLocks/>
                      </p:cNvSpPr>
                      <p:nvPr/>
                    </p:nvSpPr>
                    <p:spPr bwMode="auto">
                      <a:xfrm>
                        <a:off x="5901555" y="1348470"/>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7"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7" name="Portugal"/>
                      <p:cNvSpPr>
                        <a:spLocks/>
                      </p:cNvSpPr>
                      <p:nvPr/>
                    </p:nvSpPr>
                    <p:spPr bwMode="auto">
                      <a:xfrm>
                        <a:off x="5517150" y="2125388"/>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92" name="China"/>
              <p:cNvSpPr>
                <a:spLocks/>
              </p:cNvSpPr>
              <p:nvPr/>
            </p:nvSpPr>
            <p:spPr bwMode="auto">
              <a:xfrm>
                <a:off x="7937016" y="176267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Freeform 67"/>
            <p:cNvSpPr>
              <a:spLocks/>
            </p:cNvSpPr>
            <p:nvPr/>
          </p:nvSpPr>
          <p:spPr bwMode="auto">
            <a:xfrm>
              <a:off x="9187347" y="2904705"/>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975" name="Group 974"/>
          <p:cNvGrpSpPr/>
          <p:nvPr/>
        </p:nvGrpSpPr>
        <p:grpSpPr>
          <a:xfrm>
            <a:off x="2140645" y="1084075"/>
            <a:ext cx="5865398" cy="3859497"/>
            <a:chOff x="2852605" y="1445433"/>
            <a:chExt cx="7820530" cy="5145996"/>
          </a:xfrm>
        </p:grpSpPr>
        <p:grpSp>
          <p:nvGrpSpPr>
            <p:cNvPr id="63" name="Group 62"/>
            <p:cNvGrpSpPr/>
            <p:nvPr/>
          </p:nvGrpSpPr>
          <p:grpSpPr>
            <a:xfrm>
              <a:off x="2852605" y="1445433"/>
              <a:ext cx="7820530" cy="5145996"/>
              <a:chOff x="2857040" y="1447800"/>
              <a:chExt cx="7820530" cy="5145996"/>
            </a:xfrm>
          </p:grpSpPr>
          <p:grpSp>
            <p:nvGrpSpPr>
              <p:cNvPr id="61" name="Group 60"/>
              <p:cNvGrpSpPr/>
              <p:nvPr/>
            </p:nvGrpSpPr>
            <p:grpSpPr>
              <a:xfrm>
                <a:off x="2857040" y="1447800"/>
                <a:ext cx="7820530" cy="5145996"/>
                <a:chOff x="2857040" y="1447800"/>
                <a:chExt cx="7820530" cy="5145996"/>
              </a:xfrm>
            </p:grpSpPr>
            <p:grpSp>
              <p:nvGrpSpPr>
                <p:cNvPr id="59" name="Group 58"/>
                <p:cNvGrpSpPr/>
                <p:nvPr/>
              </p:nvGrpSpPr>
              <p:grpSpPr>
                <a:xfrm>
                  <a:off x="2857040" y="1447800"/>
                  <a:ext cx="7820530" cy="5145996"/>
                  <a:chOff x="2857040" y="1447800"/>
                  <a:chExt cx="7820530" cy="5145996"/>
                </a:xfrm>
              </p:grpSpPr>
              <p:grpSp>
                <p:nvGrpSpPr>
                  <p:cNvPr id="34" name="Group 33"/>
                  <p:cNvGrpSpPr/>
                  <p:nvPr/>
                </p:nvGrpSpPr>
                <p:grpSpPr>
                  <a:xfrm>
                    <a:off x="2857040" y="1447800"/>
                    <a:ext cx="7820530" cy="5145996"/>
                    <a:chOff x="2857040" y="1447800"/>
                    <a:chExt cx="7820530" cy="5145996"/>
                  </a:xfrm>
                </p:grpSpPr>
                <p:grpSp>
                  <p:nvGrpSpPr>
                    <p:cNvPr id="58" name="Group 57"/>
                    <p:cNvGrpSpPr/>
                    <p:nvPr/>
                  </p:nvGrpSpPr>
                  <p:grpSpPr>
                    <a:xfrm>
                      <a:off x="2857040" y="1447800"/>
                      <a:ext cx="7820530" cy="5145996"/>
                      <a:chOff x="2857040" y="1447800"/>
                      <a:chExt cx="7820530" cy="5145996"/>
                    </a:xfrm>
                  </p:grpSpPr>
                  <p:grpSp>
                    <p:nvGrpSpPr>
                      <p:cNvPr id="57" name="Group 56"/>
                      <p:cNvGrpSpPr/>
                      <p:nvPr/>
                    </p:nvGrpSpPr>
                    <p:grpSpPr>
                      <a:xfrm>
                        <a:off x="2857040" y="1614303"/>
                        <a:ext cx="7820530" cy="4979493"/>
                        <a:chOff x="2857040" y="1614303"/>
                        <a:chExt cx="7820530" cy="4979493"/>
                      </a:xfrm>
                    </p:grpSpPr>
                    <p:grpSp>
                      <p:nvGrpSpPr>
                        <p:cNvPr id="56" name="Group 55"/>
                        <p:cNvGrpSpPr/>
                        <p:nvPr/>
                      </p:nvGrpSpPr>
                      <p:grpSpPr>
                        <a:xfrm>
                          <a:off x="2857040" y="1614303"/>
                          <a:ext cx="7820530" cy="4979493"/>
                          <a:chOff x="2857040" y="1614303"/>
                          <a:chExt cx="7820530" cy="4979493"/>
                        </a:xfrm>
                      </p:grpSpPr>
                      <p:grpSp>
                        <p:nvGrpSpPr>
                          <p:cNvPr id="53" name="Group 52"/>
                          <p:cNvGrpSpPr/>
                          <p:nvPr/>
                        </p:nvGrpSpPr>
                        <p:grpSpPr>
                          <a:xfrm>
                            <a:off x="2857040" y="1614303"/>
                            <a:ext cx="7820530" cy="4979493"/>
                            <a:chOff x="2857040" y="1614303"/>
                            <a:chExt cx="7820530" cy="4979493"/>
                          </a:xfrm>
                        </p:grpSpPr>
                        <p:sp>
                          <p:nvSpPr>
                            <p:cNvPr id="470" name="Israel"/>
                            <p:cNvSpPr>
                              <a:spLocks/>
                            </p:cNvSpPr>
                            <p:nvPr/>
                          </p:nvSpPr>
                          <p:spPr bwMode="auto">
                            <a:xfrm>
                              <a:off x="6826497" y="2429920"/>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2" name="Group 51"/>
                            <p:cNvGrpSpPr/>
                            <p:nvPr/>
                          </p:nvGrpSpPr>
                          <p:grpSpPr>
                            <a:xfrm>
                              <a:off x="2857040" y="1614303"/>
                              <a:ext cx="7820530" cy="4979493"/>
                              <a:chOff x="2857040" y="1614303"/>
                              <a:chExt cx="7820530" cy="4979493"/>
                            </a:xfrm>
                          </p:grpSpPr>
                          <p:sp>
                            <p:nvSpPr>
                              <p:cNvPr id="453" name="Lithuania"/>
                              <p:cNvSpPr>
                                <a:spLocks/>
                              </p:cNvSpPr>
                              <p:nvPr/>
                            </p:nvSpPr>
                            <p:spPr bwMode="auto">
                              <a:xfrm>
                                <a:off x="6340352" y="1697476"/>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0" name="Group 49"/>
                              <p:cNvGrpSpPr/>
                              <p:nvPr/>
                            </p:nvGrpSpPr>
                            <p:grpSpPr>
                              <a:xfrm>
                                <a:off x="2857040" y="1614303"/>
                                <a:ext cx="7820530" cy="4979493"/>
                                <a:chOff x="2857040" y="1614303"/>
                                <a:chExt cx="7820530" cy="4979493"/>
                              </a:xfrm>
                            </p:grpSpPr>
                            <p:sp>
                              <p:nvSpPr>
                                <p:cNvPr id="463" name="Freeform 220"/>
                                <p:cNvSpPr>
                                  <a:spLocks/>
                                </p:cNvSpPr>
                                <p:nvPr/>
                              </p:nvSpPr>
                              <p:spPr bwMode="auto">
                                <a:xfrm>
                                  <a:off x="6340026" y="2115782"/>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9" name="Group 48"/>
                                <p:cNvGrpSpPr/>
                                <p:nvPr/>
                              </p:nvGrpSpPr>
                              <p:grpSpPr>
                                <a:xfrm>
                                  <a:off x="2857040" y="1614303"/>
                                  <a:ext cx="7820530" cy="4979493"/>
                                  <a:chOff x="2857040" y="1614303"/>
                                  <a:chExt cx="7820530" cy="4979493"/>
                                </a:xfrm>
                              </p:grpSpPr>
                              <p:sp>
                                <p:nvSpPr>
                                  <p:cNvPr id="466" name="Freeform 242"/>
                                  <p:cNvSpPr>
                                    <a:spLocks/>
                                  </p:cNvSpPr>
                                  <p:nvPr/>
                                </p:nvSpPr>
                                <p:spPr bwMode="auto">
                                  <a:xfrm>
                                    <a:off x="6550665" y="212559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8" name="Group 47"/>
                                  <p:cNvGrpSpPr/>
                                  <p:nvPr/>
                                </p:nvGrpSpPr>
                                <p:grpSpPr>
                                  <a:xfrm>
                                    <a:off x="2857040" y="1614303"/>
                                    <a:ext cx="7820530" cy="4979493"/>
                                    <a:chOff x="2857040" y="1614303"/>
                                    <a:chExt cx="7820530" cy="4979493"/>
                                  </a:xfrm>
                                </p:grpSpPr>
                                <p:sp>
                                  <p:nvSpPr>
                                    <p:cNvPr id="457" name="Freeform 204"/>
                                    <p:cNvSpPr>
                                      <a:spLocks/>
                                    </p:cNvSpPr>
                                    <p:nvPr/>
                                  </p:nvSpPr>
                                  <p:spPr bwMode="auto">
                                    <a:xfrm>
                                      <a:off x="7099589" y="2126333"/>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8" name="Freeform 237"/>
                                    <p:cNvSpPr>
                                      <a:spLocks/>
                                    </p:cNvSpPr>
                                    <p:nvPr/>
                                  </p:nvSpPr>
                                  <p:spPr bwMode="auto">
                                    <a:xfrm>
                                      <a:off x="6905180" y="2059566"/>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7" name="Group 46"/>
                                    <p:cNvGrpSpPr/>
                                    <p:nvPr/>
                                  </p:nvGrpSpPr>
                                  <p:grpSpPr>
                                    <a:xfrm>
                                      <a:off x="2857040" y="1614303"/>
                                      <a:ext cx="7820530" cy="4979493"/>
                                      <a:chOff x="2857040" y="1614303"/>
                                      <a:chExt cx="7820530" cy="4979493"/>
                                    </a:xfrm>
                                  </p:grpSpPr>
                                  <p:sp>
                                    <p:nvSpPr>
                                      <p:cNvPr id="469" name="Lebanon"/>
                                      <p:cNvSpPr>
                                        <a:spLocks/>
                                      </p:cNvSpPr>
                                      <p:nvPr/>
                                    </p:nvSpPr>
                                    <p:spPr bwMode="auto">
                                      <a:xfrm>
                                        <a:off x="6840970" y="2377399"/>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6" name="Group 45"/>
                                      <p:cNvGrpSpPr/>
                                      <p:nvPr/>
                                    </p:nvGrpSpPr>
                                    <p:grpSpPr>
                                      <a:xfrm>
                                        <a:off x="2857040" y="1614303"/>
                                        <a:ext cx="7820530" cy="4979493"/>
                                        <a:chOff x="2857040" y="1614303"/>
                                        <a:chExt cx="7820530" cy="4979493"/>
                                      </a:xfrm>
                                    </p:grpSpPr>
                                    <p:grpSp>
                                      <p:nvGrpSpPr>
                                        <p:cNvPr id="45" name="Group 44"/>
                                        <p:cNvGrpSpPr/>
                                        <p:nvPr/>
                                      </p:nvGrpSpPr>
                                      <p:grpSpPr>
                                        <a:xfrm>
                                          <a:off x="2857040" y="1614303"/>
                                          <a:ext cx="7820530" cy="4979493"/>
                                          <a:chOff x="2857040" y="1614303"/>
                                          <a:chExt cx="7820530" cy="4979493"/>
                                        </a:xfrm>
                                      </p:grpSpPr>
                                      <p:grpSp>
                                        <p:nvGrpSpPr>
                                          <p:cNvPr id="44" name="Group 43"/>
                                          <p:cNvGrpSpPr/>
                                          <p:nvPr/>
                                        </p:nvGrpSpPr>
                                        <p:grpSpPr>
                                          <a:xfrm>
                                            <a:off x="2857040" y="1614303"/>
                                            <a:ext cx="7820530" cy="4979493"/>
                                            <a:chOff x="2857040" y="1614303"/>
                                            <a:chExt cx="7820530" cy="4979493"/>
                                          </a:xfrm>
                                        </p:grpSpPr>
                                        <p:sp>
                                          <p:nvSpPr>
                                            <p:cNvPr id="472" name="Freeform 175"/>
                                            <p:cNvSpPr>
                                              <a:spLocks/>
                                            </p:cNvSpPr>
                                            <p:nvPr/>
                                          </p:nvSpPr>
                                          <p:spPr bwMode="auto">
                                            <a:xfrm>
                                              <a:off x="8525725" y="2592030"/>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3" name="Group 42"/>
                                            <p:cNvGrpSpPr/>
                                            <p:nvPr/>
                                          </p:nvGrpSpPr>
                                          <p:grpSpPr>
                                            <a:xfrm>
                                              <a:off x="2857040" y="1614303"/>
                                              <a:ext cx="7820530" cy="4979493"/>
                                              <a:chOff x="2857040" y="1614303"/>
                                              <a:chExt cx="7820530" cy="4979493"/>
                                            </a:xfrm>
                                          </p:grpSpPr>
                                          <p:grpSp>
                                            <p:nvGrpSpPr>
                                              <p:cNvPr id="42" name="Group 41"/>
                                              <p:cNvGrpSpPr/>
                                              <p:nvPr/>
                                            </p:nvGrpSpPr>
                                            <p:grpSpPr>
                                              <a:xfrm>
                                                <a:off x="2857040" y="1614303"/>
                                                <a:ext cx="7820530" cy="4979493"/>
                                                <a:chOff x="2857040" y="1614303"/>
                                                <a:chExt cx="7820530" cy="4979493"/>
                                              </a:xfrm>
                                            </p:grpSpPr>
                                            <p:grpSp>
                                              <p:nvGrpSpPr>
                                                <p:cNvPr id="41" name="Group 40"/>
                                                <p:cNvGrpSpPr/>
                                                <p:nvPr/>
                                              </p:nvGrpSpPr>
                                              <p:grpSpPr>
                                                <a:xfrm>
                                                  <a:off x="2857040" y="1614303"/>
                                                  <a:ext cx="7820530" cy="4979493"/>
                                                  <a:chOff x="2857040" y="1614303"/>
                                                  <a:chExt cx="7820530" cy="4979493"/>
                                                </a:xfrm>
                                              </p:grpSpPr>
                                              <p:sp>
                                                <p:nvSpPr>
                                                  <p:cNvPr id="450" name="UAE"/>
                                                  <p:cNvSpPr>
                                                    <a:spLocks/>
                                                  </p:cNvSpPr>
                                                  <p:nvPr/>
                                                </p:nvSpPr>
                                                <p:spPr bwMode="auto">
                                                  <a:xfrm>
                                                    <a:off x="7386741" y="2685907"/>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0" name="Group 39"/>
                                                  <p:cNvGrpSpPr/>
                                                  <p:nvPr/>
                                                </p:nvGrpSpPr>
                                                <p:grpSpPr>
                                                  <a:xfrm>
                                                    <a:off x="2857040" y="1614303"/>
                                                    <a:ext cx="7820530" cy="4979493"/>
                                                    <a:chOff x="2857040" y="1614303"/>
                                                    <a:chExt cx="7820530" cy="4979493"/>
                                                  </a:xfrm>
                                                </p:grpSpPr>
                                                <p:sp>
                                                  <p:nvSpPr>
                                                    <p:cNvPr id="456" name="Slovakia"/>
                                                    <p:cNvSpPr>
                                                      <a:spLocks/>
                                                    </p:cNvSpPr>
                                                    <p:nvPr/>
                                                  </p:nvSpPr>
                                                  <p:spPr bwMode="auto">
                                                    <a:xfrm>
                                                      <a:off x="6264371" y="1884657"/>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9" name="Group 38"/>
                                                    <p:cNvGrpSpPr/>
                                                    <p:nvPr/>
                                                  </p:nvGrpSpPr>
                                                  <p:grpSpPr>
                                                    <a:xfrm>
                                                      <a:off x="2857040" y="1614303"/>
                                                      <a:ext cx="7820530" cy="4979493"/>
                                                      <a:chOff x="2857040" y="1614303"/>
                                                      <a:chExt cx="7820530" cy="4979493"/>
                                                    </a:xfrm>
                                                  </p:grpSpPr>
                                                  <p:sp>
                                                    <p:nvSpPr>
                                                      <p:cNvPr id="459" name="Turkey"/>
                                                      <p:cNvSpPr>
                                                        <a:spLocks/>
                                                      </p:cNvSpPr>
                                                      <p:nvPr/>
                                                    </p:nvSpPr>
                                                    <p:spPr bwMode="auto">
                                                      <a:xfrm>
                                                        <a:off x="6555222" y="2123888"/>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8" name="Group 37"/>
                                                      <p:cNvGrpSpPr/>
                                                      <p:nvPr/>
                                                    </p:nvGrpSpPr>
                                                    <p:grpSpPr>
                                                      <a:xfrm>
                                                        <a:off x="2857040" y="1614303"/>
                                                        <a:ext cx="7820530" cy="4979493"/>
                                                        <a:chOff x="2857040" y="1614303"/>
                                                        <a:chExt cx="7820530" cy="4979493"/>
                                                      </a:xfrm>
                                                    </p:grpSpPr>
                                                    <p:grpSp>
                                                      <p:nvGrpSpPr>
                                                        <p:cNvPr id="37" name="Group 36"/>
                                                        <p:cNvGrpSpPr/>
                                                        <p:nvPr/>
                                                      </p:nvGrpSpPr>
                                                      <p:grpSpPr>
                                                        <a:xfrm>
                                                          <a:off x="2857040" y="1614303"/>
                                                          <a:ext cx="7820530" cy="4979493"/>
                                                          <a:chOff x="2857040" y="1614303"/>
                                                          <a:chExt cx="7820530" cy="4979493"/>
                                                        </a:xfrm>
                                                      </p:grpSpPr>
                                                      <p:sp>
                                                        <p:nvSpPr>
                                                          <p:cNvPr id="454" name="Latvia"/>
                                                          <p:cNvSpPr>
                                                            <a:spLocks/>
                                                          </p:cNvSpPr>
                                                          <p:nvPr/>
                                                        </p:nvSpPr>
                                                        <p:spPr bwMode="auto">
                                                          <a:xfrm>
                                                            <a:off x="6331568" y="165124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6" name="Group 35"/>
                                                          <p:cNvGrpSpPr/>
                                                          <p:nvPr/>
                                                        </p:nvGrpSpPr>
                                                        <p:grpSpPr>
                                                          <a:xfrm>
                                                            <a:off x="2857040" y="1614303"/>
                                                            <a:ext cx="7820530" cy="4979493"/>
                                                            <a:chOff x="2857040" y="1614303"/>
                                                            <a:chExt cx="7820530" cy="4979493"/>
                                                          </a:xfrm>
                                                        </p:grpSpPr>
                                                        <p:sp>
                                                          <p:nvSpPr>
                                                            <p:cNvPr id="45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5" name="Group 34"/>
                                                            <p:cNvGrpSpPr/>
                                                            <p:nvPr/>
                                                          </p:nvGrpSpPr>
                                                          <p:grpSpPr>
                                                            <a:xfrm>
                                                              <a:off x="2857040" y="1682302"/>
                                                              <a:ext cx="7820530" cy="4911494"/>
                                                              <a:chOff x="2857040" y="1682302"/>
                                                              <a:chExt cx="7820530" cy="4911494"/>
                                                            </a:xfrm>
                                                          </p:grpSpPr>
                                                          <p:grpSp>
                                                            <p:nvGrpSpPr>
                                                              <p:cNvPr id="32" name="Group 31"/>
                                                              <p:cNvGrpSpPr/>
                                                              <p:nvPr/>
                                                            </p:nvGrpSpPr>
                                                            <p:grpSpPr>
                                                              <a:xfrm>
                                                                <a:off x="2857040" y="1682302"/>
                                                                <a:ext cx="7820530" cy="4911494"/>
                                                                <a:chOff x="2857040" y="1682302"/>
                                                                <a:chExt cx="7820530" cy="4911494"/>
                                                              </a:xfrm>
                                                            </p:grpSpPr>
                                                            <p:grpSp>
                                                              <p:nvGrpSpPr>
                                                                <p:cNvPr id="31" name="Group 30"/>
                                                                <p:cNvGrpSpPr/>
                                                                <p:nvPr/>
                                                              </p:nvGrpSpPr>
                                                              <p:grpSpPr>
                                                                <a:xfrm>
                                                                  <a:off x="2857040" y="1682302"/>
                                                                  <a:ext cx="7820530" cy="4911494"/>
                                                                  <a:chOff x="2857040" y="1682302"/>
                                                                  <a:chExt cx="7820530" cy="4911494"/>
                                                                </a:xfrm>
                                                              </p:grpSpPr>
                                                              <p:grpSp>
                                                                <p:nvGrpSpPr>
                                                                  <p:cNvPr id="30" name="Group 29"/>
                                                                  <p:cNvGrpSpPr/>
                                                                  <p:nvPr/>
                                                                </p:nvGrpSpPr>
                                                                <p:grpSpPr>
                                                                  <a:xfrm>
                                                                    <a:off x="2857040" y="1682302"/>
                                                                    <a:ext cx="7820530" cy="4911494"/>
                                                                    <a:chOff x="2857040" y="1682302"/>
                                                                    <a:chExt cx="7820530" cy="4911494"/>
                                                                  </a:xfrm>
                                                                </p:grpSpPr>
                                                                <p:grpSp>
                                                                  <p:nvGrpSpPr>
                                                                    <p:cNvPr id="29" name="Group 28"/>
                                                                    <p:cNvGrpSpPr/>
                                                                    <p:nvPr/>
                                                                  </p:nvGrpSpPr>
                                                                  <p:grpSpPr>
                                                                    <a:xfrm>
                                                                      <a:off x="2857040" y="1682302"/>
                                                                      <a:ext cx="7820530" cy="4911494"/>
                                                                      <a:chOff x="2857040" y="1682302"/>
                                                                      <a:chExt cx="7820530" cy="4911494"/>
                                                                    </a:xfrm>
                                                                  </p:grpSpPr>
                                                                  <p:grpSp>
                                                                    <p:nvGrpSpPr>
                                                                      <p:cNvPr id="28" name="Group 27"/>
                                                                      <p:cNvGrpSpPr/>
                                                                      <p:nvPr/>
                                                                    </p:nvGrpSpPr>
                                                                    <p:grpSpPr>
                                                                      <a:xfrm>
                                                                        <a:off x="2857040" y="1682302"/>
                                                                        <a:ext cx="7820530" cy="4911494"/>
                                                                        <a:chOff x="2857040" y="1682302"/>
                                                                        <a:chExt cx="7820530" cy="4911494"/>
                                                                      </a:xfrm>
                                                                    </p:grpSpPr>
                                                                    <p:grpSp>
                                                                      <p:nvGrpSpPr>
                                                                        <p:cNvPr id="27" name="Group 26"/>
                                                                        <p:cNvGrpSpPr/>
                                                                        <p:nvPr/>
                                                                      </p:nvGrpSpPr>
                                                                      <p:grpSpPr>
                                                                        <a:xfrm>
                                                                          <a:off x="2857040" y="1682302"/>
                                                                          <a:ext cx="7820530" cy="4911494"/>
                                                                          <a:chOff x="2857040" y="1682302"/>
                                                                          <a:chExt cx="7820530" cy="4911494"/>
                                                                        </a:xfrm>
                                                                      </p:grpSpPr>
                                                                      <p:grpSp>
                                                                        <p:nvGrpSpPr>
                                                                          <p:cNvPr id="26" name="Group 25"/>
                                                                          <p:cNvGrpSpPr/>
                                                                          <p:nvPr/>
                                                                        </p:nvGrpSpPr>
                                                                        <p:grpSpPr>
                                                                          <a:xfrm>
                                                                            <a:off x="2857040" y="1682302"/>
                                                                            <a:ext cx="7444397" cy="4911494"/>
                                                                            <a:chOff x="2857040" y="1682302"/>
                                                                            <a:chExt cx="7444397" cy="4911494"/>
                                                                          </a:xfrm>
                                                                        </p:grpSpPr>
                                                                        <p:grpSp>
                                                                          <p:nvGrpSpPr>
                                                                            <p:cNvPr id="24" name="Group 23"/>
                                                                            <p:cNvGrpSpPr/>
                                                                            <p:nvPr/>
                                                                          </p:nvGrpSpPr>
                                                                          <p:grpSpPr>
                                                                            <a:xfrm>
                                                                              <a:off x="2857040" y="1682302"/>
                                                                              <a:ext cx="6995071" cy="4911494"/>
                                                                              <a:chOff x="2857040" y="1682302"/>
                                                                              <a:chExt cx="6995071" cy="4911494"/>
                                                                            </a:xfrm>
                                                                          </p:grpSpPr>
                                                                          <p:grpSp>
                                                                            <p:nvGrpSpPr>
                                                                              <p:cNvPr id="23" name="Group 22"/>
                                                                              <p:cNvGrpSpPr/>
                                                                              <p:nvPr/>
                                                                            </p:nvGrpSpPr>
                                                                            <p:grpSpPr>
                                                                              <a:xfrm>
                                                                                <a:off x="2857040" y="1682302"/>
                                                                                <a:ext cx="6995071" cy="4911494"/>
                                                                                <a:chOff x="2857040" y="1682302"/>
                                                                                <a:chExt cx="6995071" cy="4911494"/>
                                                                              </a:xfrm>
                                                                            </p:grpSpPr>
                                                                            <p:grpSp>
                                                                              <p:nvGrpSpPr>
                                                                                <p:cNvPr id="22" name="Group 21"/>
                                                                                <p:cNvGrpSpPr/>
                                                                                <p:nvPr/>
                                                                              </p:nvGrpSpPr>
                                                                              <p:grpSpPr>
                                                                                <a:xfrm>
                                                                                  <a:off x="2857040" y="1682302"/>
                                                                                  <a:ext cx="6995071" cy="4911494"/>
                                                                                  <a:chOff x="2857040" y="1682302"/>
                                                                                  <a:chExt cx="6995071" cy="4911494"/>
                                                                                </a:xfrm>
                                                                              </p:grpSpPr>
                                                                              <p:grpSp>
                                                                                <p:nvGrpSpPr>
                                                                                  <p:cNvPr id="21" name="Group 20"/>
                                                                                  <p:cNvGrpSpPr/>
                                                                                  <p:nvPr/>
                                                                                </p:nvGrpSpPr>
                                                                                <p:grpSpPr>
                                                                                  <a:xfrm>
                                                                                    <a:off x="2857040" y="1682302"/>
                                                                                    <a:ext cx="6995071" cy="4911494"/>
                                                                                    <a:chOff x="2857040" y="1682302"/>
                                                                                    <a:chExt cx="6995071" cy="4911494"/>
                                                                                  </a:xfrm>
                                                                                </p:grpSpPr>
                                                                                <p:grpSp>
                                                                                  <p:nvGrpSpPr>
                                                                                    <p:cNvPr id="18" name="Group 17"/>
                                                                                    <p:cNvGrpSpPr/>
                                                                                    <p:nvPr/>
                                                                                  </p:nvGrpSpPr>
                                                                                  <p:grpSpPr>
                                                                                    <a:xfrm>
                                                                                      <a:off x="2857040" y="1682302"/>
                                                                                      <a:ext cx="6995071" cy="4911494"/>
                                                                                      <a:chOff x="2857040" y="1682302"/>
                                                                                      <a:chExt cx="6995071" cy="4911494"/>
                                                                                    </a:xfrm>
                                                                                  </p:grpSpPr>
                                                                                  <p:grpSp>
                                                                                    <p:nvGrpSpPr>
                                                                                      <p:cNvPr id="16" name="Group 15"/>
                                                                                      <p:cNvGrpSpPr/>
                                                                                      <p:nvPr/>
                                                                                    </p:nvGrpSpPr>
                                                                                    <p:grpSpPr>
                                                                                      <a:xfrm>
                                                                                        <a:off x="2857040" y="1682302"/>
                                                                                        <a:ext cx="6995071" cy="4911494"/>
                                                                                        <a:chOff x="2857040" y="1682302"/>
                                                                                        <a:chExt cx="6995071" cy="4911494"/>
                                                                                      </a:xfrm>
                                                                                    </p:grpSpPr>
                                                                                    <p:grpSp>
                                                                                      <p:nvGrpSpPr>
                                                                                        <p:cNvPr id="9" name="Group 8"/>
                                                                                        <p:cNvGrpSpPr/>
                                                                                        <p:nvPr/>
                                                                                      </p:nvGrpSpPr>
                                                                                      <p:grpSpPr>
                                                                                        <a:xfrm>
                                                                                          <a:off x="2857040" y="1682302"/>
                                                                                          <a:ext cx="6995071" cy="4911494"/>
                                                                                          <a:chOff x="2857040" y="1682302"/>
                                                                                          <a:chExt cx="6995071" cy="4911494"/>
                                                                                        </a:xfrm>
                                                                                      </p:grpSpPr>
                                                                                      <p:grpSp>
                                                                                        <p:nvGrpSpPr>
                                                                                          <p:cNvPr id="7" name="Group 6"/>
                                                                                          <p:cNvGrpSpPr/>
                                                                                          <p:nvPr/>
                                                                                        </p:nvGrpSpPr>
                                                                                        <p:grpSpPr>
                                                                                          <a:xfrm>
                                                                                            <a:off x="2857040" y="1682302"/>
                                                                                            <a:ext cx="6995071" cy="4911494"/>
                                                                                            <a:chOff x="2857040" y="1682302"/>
                                                                                            <a:chExt cx="6995071" cy="4911494"/>
                                                                                          </a:xfrm>
                                                                                        </p:grpSpPr>
                                                                                        <p:grpSp>
                                                                                          <p:nvGrpSpPr>
                                                                                            <p:cNvPr id="5" name="Group 4"/>
                                                                                            <p:cNvGrpSpPr/>
                                                                                            <p:nvPr/>
                                                                                          </p:nvGrpSpPr>
                                                                                          <p:grpSpPr>
                                                                                            <a:xfrm>
                                                                                              <a:off x="2857040" y="1682302"/>
                                                                                              <a:ext cx="6995071" cy="3862580"/>
                                                                                              <a:chOff x="2857040" y="1682302"/>
                                                                                              <a:chExt cx="6995071" cy="3862580"/>
                                                                                            </a:xfrm>
                                                                                            <a:solidFill>
                                                                                              <a:schemeClr val="accent3"/>
                                                                                            </a:solidFill>
                                                                                          </p:grpSpPr>
                                                                                          <p:grpSp>
                                                                                            <p:nvGrpSpPr>
                                                                                              <p:cNvPr id="4" name="Group 3"/>
                                                                                              <p:cNvGrpSpPr/>
                                                                                              <p:nvPr/>
                                                                                            </p:nvGrpSpPr>
                                                                                            <p:grpSpPr>
                                                                                              <a:xfrm>
                                                                                                <a:off x="2857040" y="1682302"/>
                                                                                                <a:ext cx="6995071" cy="3862580"/>
                                                                                                <a:chOff x="2857040" y="1682302"/>
                                                                                                <a:chExt cx="6995071" cy="3862580"/>
                                                                                              </a:xfrm>
                                                                                              <a:grpFill/>
                                                                                            </p:grpSpPr>
                                                                                            <p:grpSp>
                                                                                              <p:nvGrpSpPr>
                                                                                                <p:cNvPr id="17" name="RED"/>
                                                                                                <p:cNvGrpSpPr/>
                                                                                                <p:nvPr/>
                                                                                              </p:nvGrpSpPr>
                                                                                              <p:grpSpPr>
                                                                                                <a:xfrm>
                                                                                                  <a:off x="2857040" y="1682302"/>
                                                                                                  <a:ext cx="6995071" cy="3298864"/>
                                                                                                  <a:chOff x="2857040" y="1682302"/>
                                                                                                  <a:chExt cx="6995071" cy="3298864"/>
                                                                                                </a:xfrm>
                                                                                                <a:grpFill/>
                                                                                              </p:grpSpPr>
                                                                                              <p:sp>
                                                                                                <p:nvSpPr>
                                                                                                  <p:cNvPr id="668"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4"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72"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8"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9"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3"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74"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8"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7"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8" name="Ecuador"/>
                                                                                                  <p:cNvSpPr>
                                                                                                    <a:spLocks/>
                                                                                                  </p:cNvSpPr>
                                                                                                  <p:nvPr/>
                                                                                                </p:nvSpPr>
                                                                                                <p:spPr bwMode="auto">
                                                                                                  <a:xfrm>
                                                                                                    <a:off x="3190318" y="3652604"/>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3"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5"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5"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6"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7"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6"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7"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7"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3"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3"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5"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6"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91"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61"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3"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16"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63"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33" name="Freeform 42"/>
                                                                                                  <p:cNvSpPr>
                                                                                                    <a:spLocks/>
                                                                                                  </p:cNvSpPr>
                                                                                                  <p:nvPr/>
                                                                                                </p:nvSpPr>
                                                                                                <p:spPr bwMode="auto">
                                                                                                  <a:xfrm>
                                                                                                    <a:off x="6158094" y="3855242"/>
                                                                                                    <a:ext cx="42527" cy="63732"/>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9"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0"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6"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9"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8"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9"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1" name="Freeform 61"/>
                                                                                                  <p:cNvSpPr>
                                                                                                    <a:spLocks/>
                                                                                                  </p:cNvSpPr>
                                                                                                  <p:nvPr/>
                                                                                                </p:nvSpPr>
                                                                                                <p:spPr bwMode="auto">
                                                                                                  <a:xfrm>
                                                                                                    <a:off x="5260678" y="2621794"/>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393" name="Kenya"/>
                                                                                                  <p:cNvSpPr>
                                                                                                    <a:spLocks/>
                                                                                                  </p:cNvSpPr>
                                                                                                  <p:nvPr/>
                                                                                                </p:nvSpPr>
                                                                                                <p:spPr bwMode="auto">
                                                                                                  <a:xfrm>
                                                                                                    <a:off x="6879988"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1"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2"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7"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2"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3"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4"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5"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6"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4"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4"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6"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67"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74"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7" name="Madagascar"/>
                                                                                                  <p:cNvSpPr>
                                                                                                    <a:spLocks/>
                                                                                                  </p:cNvSpPr>
                                                                                                  <p:nvPr/>
                                                                                                </p:nvSpPr>
                                                                                                <p:spPr bwMode="auto">
                                                                                                  <a:xfrm>
                                                                                                    <a:off x="7124655"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8"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14" name="Mozambique"/>
                                                                                                  <p:cNvSpPr>
                                                                                                    <a:spLocks/>
                                                                                                  </p:cNvSpPr>
                                                                                                  <p:nvPr/>
                                                                                                </p:nvSpPr>
                                                                                                <p:spPr bwMode="auto">
                                                                                                  <a:xfrm>
                                                                                                    <a:off x="6741912"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7"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8"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9"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1"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2" name="Somalia"/>
                                                                                                  <p:cNvSpPr>
                                                                                                    <a:spLocks/>
                                                                                                  </p:cNvSpPr>
                                                                                                  <p:nvPr/>
                                                                                                </p:nvSpPr>
                                                                                                <p:spPr bwMode="auto">
                                                                                                  <a:xfrm>
                                                                                                    <a:off x="7109467"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5"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0"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2"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5"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7"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9" name="Freeform 171"/>
                                                                                                  <p:cNvSpPr>
                                                                                                    <a:spLocks/>
                                                                                                  </p:cNvSpPr>
                                                                                                  <p:nvPr/>
                                                                                                </p:nvSpPr>
                                                                                                <p:spPr bwMode="auto">
                                                                                                  <a:xfrm>
                                                                                                    <a:off x="7605912" y="2229218"/>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40" name="Freeform 168"/>
                                                                                                  <p:cNvSpPr>
                                                                                                    <a:spLocks/>
                                                                                                  </p:cNvSpPr>
                                                                                                  <p:nvPr/>
                                                                                                </p:nvSpPr>
                                                                                                <p:spPr bwMode="auto">
                                                                                                  <a:xfrm>
                                                                                                    <a:off x="7318439" y="211307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8" name="Timor-Leste"/>
                                                                                                  <p:cNvSpPr>
                                                                                                    <a:spLocks/>
                                                                                                  </p:cNvSpPr>
                                                                                                  <p:nvPr/>
                                                                                                </p:nvSpPr>
                                                                                                <p:spPr bwMode="auto">
                                                                                                  <a:xfrm>
                                                                                                    <a:off x="9769561" y="3994142"/>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0" name="Serbia"/>
                                                                                                  <p:cNvSpPr>
                                                                                                    <a:spLocks/>
                                                                                                  </p:cNvSpPr>
                                                                                                  <p:nvPr/>
                                                                                                </p:nvSpPr>
                                                                                                <p:spPr bwMode="auto">
                                                                                                  <a:xfrm>
                                                                                                    <a:off x="6347932" y="200590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grpSp>
                                                                                            <p:sp>
                                                                                              <p:nvSpPr>
                                                                                                <p:cNvPr id="402" name="Argentina"/>
                                                                                                <p:cNvSpPr>
                                                                                                  <a:spLocks/>
                                                                                                </p:cNvSpPr>
                                                                                                <p:nvPr/>
                                                                                              </p:nvSpPr>
                                                                                              <p:spPr bwMode="auto">
                                                                                                <a:xfrm>
                                                                                                  <a:off x="3660386" y="4537317"/>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grpSp>
                                                                                          <p:sp>
                                                                                            <p:nvSpPr>
                                                                                              <p:cNvPr id="403" name="Peru"/>
                                                                                              <p:cNvSpPr>
                                                                                                <a:spLocks/>
                                                                                              </p:cNvSpPr>
                                                                                              <p:nvPr/>
                                                                                            </p:nvSpPr>
                                                                                            <p:spPr bwMode="auto">
                                                                                              <a:xfrm>
                                                                                                <a:off x="3169054" y="3706535"/>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4" name="Red Block"/>
                                                                                            <p:cNvSpPr/>
                                                                                            <p:nvPr/>
                                                                                          </p:nvSpPr>
                                                                                          <p:spPr>
                                                                                            <a:xfrm>
                                                                                              <a:off x="6305802" y="5910674"/>
                                                                                              <a:ext cx="2665659" cy="68312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defTabSz="685772"/>
                                                                                              <a:r>
                                                                                                <a:rPr lang="en-US" sz="1500" b="1" dirty="0">
                                                                                                  <a:solidFill>
                                                                                                    <a:srgbClr val="FFFFFF"/>
                                                                                                  </a:solidFill>
                                                                                                  <a:latin typeface="Segoe UI"/>
                                                                                                </a:rPr>
                                                                                                <a:t>180+ Countries</a:t>
                                                                                              </a:r>
                                                                                            </a:p>
                                                                                            <a:p>
                                                                                              <a:pPr algn="ctr" defTabSz="685772"/>
                                                                                              <a:r>
                                                                                                <a:rPr lang="en-US" sz="1050" dirty="0">
                                                                                                  <a:solidFill>
                                                                                                    <a:srgbClr val="FFFFFF"/>
                                                                                                  </a:solidFill>
                                                                                                  <a:latin typeface="Segoe UI"/>
                                                                                                </a:rPr>
                                                                                                <a:t>Windows Phone 8.0</a:t>
                                                                                              </a:r>
                                                                                            </a:p>
                                                                                          </p:txBody>
                                                                                        </p:sp>
                                                                                      </p:grpSp>
                                                                                      <p:sp>
                                                                                        <p:nvSpPr>
                                                                                          <p:cNvPr id="40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7"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9"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5" name="Freeform 19"/>
                                                                                    <p:cNvSpPr>
                                                                                      <a:spLocks/>
                                                                                    </p:cNvSpPr>
                                                                                    <p:nvPr/>
                                                                                  </p:nvSpPr>
                                                                                  <p:spPr bwMode="auto">
                                                                                    <a:xfrm>
                                                                                      <a:off x="4037096" y="3473141"/>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7" name="Freeform 158"/>
                                                                                  <p:cNvSpPr>
                                                                                    <a:spLocks/>
                                                                                  </p:cNvSpPr>
                                                                                  <p:nvPr/>
                                                                                </p:nvSpPr>
                                                                                <p:spPr bwMode="auto">
                                                                                  <a:xfrm>
                                                                                    <a:off x="5261272" y="2639733"/>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9" name="Freeform 49"/>
                                                                                <p:cNvSpPr>
                                                                                  <a:spLocks/>
                                                                                </p:cNvSpPr>
                                                                                <p:nvPr/>
                                                                              </p:nvSpPr>
                                                                              <p:spPr bwMode="auto">
                                                                                <a:xfrm>
                                                                                  <a:off x="6406456" y="4370611"/>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Freeform 50"/>
                                                                                <p:cNvSpPr>
                                                                                  <a:spLocks/>
                                                                                </p:cNvSpPr>
                                                                                <p:nvPr/>
                                                                              </p:nvSpPr>
                                                                              <p:spPr bwMode="auto">
                                                                                <a:xfrm>
                                                                                  <a:off x="6163445" y="4352823"/>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2" name="Freeform 44"/>
                                                                              <p:cNvSpPr>
                                                                                <a:spLocks/>
                                                                              </p:cNvSpPr>
                                                                              <p:nvPr/>
                                                                            </p:nvSpPr>
                                                                            <p:spPr bwMode="auto">
                                                                              <a:xfrm>
                                                                                <a:off x="6063563" y="3596019"/>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6"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8" name="Freeform 132"/>
                                                                          <p:cNvSpPr>
                                                                            <a:spLocks/>
                                                                          </p:cNvSpPr>
                                                                          <p:nvPr/>
                                                                        </p:nvSpPr>
                                                                        <p:spPr bwMode="auto">
                                                                          <a:xfrm>
                                                                            <a:off x="10540876" y="3850838"/>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9" name="Freeform 195"/>
                                                                          <p:cNvSpPr>
                                                                            <a:spLocks/>
                                                                          </p:cNvSpPr>
                                                                          <p:nvPr/>
                                                                        </p:nvSpPr>
                                                                        <p:spPr bwMode="auto">
                                                                          <a:xfrm>
                                                                            <a:off x="10276978" y="3781195"/>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1" name="Saudi Arabia"/>
                                                                        <p:cNvSpPr>
                                                                          <a:spLocks/>
                                                                        </p:cNvSpPr>
                                                                        <p:nvPr/>
                                                                      </p:nvSpPr>
                                                                      <p:spPr bwMode="auto">
                                                                        <a:xfrm>
                                                                          <a:off x="6853123" y="2461486"/>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3" name="Yemen"/>
                                                                      <p:cNvSpPr>
                                                                        <a:spLocks/>
                                                                      </p:cNvSpPr>
                                                                      <p:nvPr/>
                                                                    </p:nvSpPr>
                                                                    <p:spPr bwMode="auto">
                                                                      <a:xfrm>
                                                                        <a:off x="7150425" y="2966066"/>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2" name="Kazakhstan"/>
                                                                    <p:cNvSpPr>
                                                                      <a:spLocks/>
                                                                    </p:cNvSpPr>
                                                                    <p:nvPr/>
                                                                  </p:nvSpPr>
                                                                  <p:spPr bwMode="auto">
                                                                    <a:xfrm>
                                                                      <a:off x="7083469" y="171715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Freeform 64"/>
                                                                    <p:cNvSpPr>
                                                                      <a:spLocks/>
                                                                    </p:cNvSpPr>
                                                                    <p:nvPr/>
                                                                  </p:nvSpPr>
                                                                  <p:spPr bwMode="auto">
                                                                    <a:xfrm>
                                                                      <a:off x="8213441" y="17933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6" name="Freeform 184"/>
                                                                  <p:cNvSpPr>
                                                                    <a:spLocks/>
                                                                  </p:cNvSpPr>
                                                                  <p:nvPr/>
                                                                </p:nvSpPr>
                                                                <p:spPr bwMode="auto">
                                                                  <a:xfrm>
                                                                    <a:off x="8672726" y="2577446"/>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7" name="Thailand"/>
                                                                  <p:cNvSpPr>
                                                                    <a:spLocks/>
                                                                  </p:cNvSpPr>
                                                                  <p:nvPr/>
                                                                </p:nvSpPr>
                                                                <p:spPr bwMode="auto">
                                                                  <a:xfrm>
                                                                    <a:off x="8852311" y="2903249"/>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8"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9" name="Costa Rica"/>
                                                                <p:cNvSpPr>
                                                                  <a:spLocks/>
                                                                </p:cNvSpPr>
                                                                <p:nvPr/>
                                                              </p:nvSpPr>
                                                              <p:spPr bwMode="auto">
                                                                <a:xfrm>
                                                                  <a:off x="3043786" y="3275878"/>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55" name="Ukraine"/>
                                                              <p:cNvSpPr>
                                                                <a:spLocks/>
                                                              </p:cNvSpPr>
                                                              <p:nvPr/>
                                                            </p:nvSpPr>
                                                            <p:spPr bwMode="auto">
                                                              <a:xfrm>
                                                                <a:off x="6399968" y="1788731"/>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Croatia and Slovenia"/>
                                                              <p:cNvSpPr>
                                                                <a:spLocks/>
                                                              </p:cNvSpPr>
                                                              <p:nvPr/>
                                                            </p:nvSpPr>
                                                            <p:spPr bwMode="auto">
                                                              <a:xfrm>
                                                                <a:off x="6152401" y="1969889"/>
                                                                <a:ext cx="203159" cy="148707"/>
                                                              </a:xfrm>
                                                              <a:custGeom>
                                                                <a:avLst/>
                                                                <a:gdLst/>
                                                                <a:ahLst/>
                                                                <a:cxnLst/>
                                                                <a:rect l="l" t="t" r="r" b="b"/>
                                                                <a:pathLst>
                                                                  <a:path w="203159" h="148707">
                                                                    <a:moveTo>
                                                                      <a:pt x="60753" y="0"/>
                                                                    </a:moveTo>
                                                                    <a:lnTo>
                                                                      <a:pt x="66828" y="3035"/>
                                                                    </a:lnTo>
                                                                    <a:lnTo>
                                                                      <a:pt x="72904" y="6070"/>
                                                                    </a:lnTo>
                                                                    <a:lnTo>
                                                                      <a:pt x="75941" y="3035"/>
                                                                    </a:lnTo>
                                                                    <a:lnTo>
                                                                      <a:pt x="75941" y="0"/>
                                                                    </a:lnTo>
                                                                    <a:lnTo>
                                                                      <a:pt x="82017" y="3035"/>
                                                                    </a:lnTo>
                                                                    <a:lnTo>
                                                                      <a:pt x="85054" y="3035"/>
                                                                    </a:lnTo>
                                                                    <a:lnTo>
                                                                      <a:pt x="85054" y="6070"/>
                                                                    </a:lnTo>
                                                                    <a:lnTo>
                                                                      <a:pt x="88092" y="9105"/>
                                                                    </a:lnTo>
                                                                    <a:lnTo>
                                                                      <a:pt x="88092" y="12139"/>
                                                                    </a:lnTo>
                                                                    <a:lnTo>
                                                                      <a:pt x="91129" y="15174"/>
                                                                    </a:lnTo>
                                                                    <a:lnTo>
                                                                      <a:pt x="103280" y="21244"/>
                                                                    </a:lnTo>
                                                                    <a:lnTo>
                                                                      <a:pt x="109355" y="24279"/>
                                                                    </a:lnTo>
                                                                    <a:lnTo>
                                                                      <a:pt x="118468" y="27314"/>
                                                                    </a:lnTo>
                                                                    <a:lnTo>
                                                                      <a:pt x="127581" y="30348"/>
                                                                    </a:lnTo>
                                                                    <a:lnTo>
                                                                      <a:pt x="130619" y="33383"/>
                                                                    </a:lnTo>
                                                                    <a:lnTo>
                                                                      <a:pt x="136694" y="33383"/>
                                                                    </a:lnTo>
                                                                    <a:lnTo>
                                                                      <a:pt x="142769" y="30348"/>
                                                                    </a:lnTo>
                                                                    <a:lnTo>
                                                                      <a:pt x="145807" y="24279"/>
                                                                    </a:lnTo>
                                                                    <a:lnTo>
                                                                      <a:pt x="157957" y="21244"/>
                                                                    </a:lnTo>
                                                                    <a:lnTo>
                                                                      <a:pt x="164033" y="21244"/>
                                                                    </a:lnTo>
                                                                    <a:lnTo>
                                                                      <a:pt x="167070" y="21244"/>
                                                                    </a:lnTo>
                                                                    <a:lnTo>
                                                                      <a:pt x="170108" y="24279"/>
                                                                    </a:lnTo>
                                                                    <a:lnTo>
                                                                      <a:pt x="182259" y="21244"/>
                                                                    </a:lnTo>
                                                                    <a:lnTo>
                                                                      <a:pt x="197447" y="21244"/>
                                                                    </a:lnTo>
                                                                    <a:lnTo>
                                                                      <a:pt x="200484" y="21244"/>
                                                                    </a:lnTo>
                                                                    <a:lnTo>
                                                                      <a:pt x="203159" y="26588"/>
                                                                    </a:lnTo>
                                                                    <a:lnTo>
                                                                      <a:pt x="203159" y="139422"/>
                                                                    </a:lnTo>
                                                                    <a:lnTo>
                                                                      <a:pt x="197447" y="136568"/>
                                                                    </a:lnTo>
                                                                    <a:lnTo>
                                                                      <a:pt x="188334" y="136568"/>
                                                                    </a:lnTo>
                                                                    <a:lnTo>
                                                                      <a:pt x="179221" y="139603"/>
                                                                    </a:lnTo>
                                                                    <a:lnTo>
                                                                      <a:pt x="179221" y="142638"/>
                                                                    </a:lnTo>
                                                                    <a:lnTo>
                                                                      <a:pt x="182259" y="145673"/>
                                                                    </a:lnTo>
                                                                    <a:lnTo>
                                                                      <a:pt x="179221" y="148707"/>
                                                                    </a:lnTo>
                                                                    <a:lnTo>
                                                                      <a:pt x="176183" y="145673"/>
                                                                    </a:lnTo>
                                                                    <a:lnTo>
                                                                      <a:pt x="170108" y="142638"/>
                                                                    </a:lnTo>
                                                                    <a:lnTo>
                                                                      <a:pt x="164033" y="139603"/>
                                                                    </a:lnTo>
                                                                    <a:lnTo>
                                                                      <a:pt x="157957" y="133533"/>
                                                                    </a:lnTo>
                                                                    <a:lnTo>
                                                                      <a:pt x="154920" y="133533"/>
                                                                    </a:lnTo>
                                                                    <a:lnTo>
                                                                      <a:pt x="154920" y="130498"/>
                                                                    </a:lnTo>
                                                                    <a:lnTo>
                                                                      <a:pt x="148845" y="130498"/>
                                                                    </a:lnTo>
                                                                    <a:lnTo>
                                                                      <a:pt x="136694" y="127463"/>
                                                                    </a:lnTo>
                                                                    <a:lnTo>
                                                                      <a:pt x="127581" y="124429"/>
                                                                    </a:lnTo>
                                                                    <a:lnTo>
                                                                      <a:pt x="124543" y="121394"/>
                                                                    </a:lnTo>
                                                                    <a:lnTo>
                                                                      <a:pt x="127581" y="121394"/>
                                                                    </a:lnTo>
                                                                    <a:lnTo>
                                                                      <a:pt x="124543" y="118359"/>
                                                                    </a:lnTo>
                                                                    <a:lnTo>
                                                                      <a:pt x="106318" y="106220"/>
                                                                    </a:lnTo>
                                                                    <a:lnTo>
                                                                      <a:pt x="103280" y="106220"/>
                                                                    </a:lnTo>
                                                                    <a:lnTo>
                                                                      <a:pt x="103280" y="109254"/>
                                                                    </a:lnTo>
                                                                    <a:lnTo>
                                                                      <a:pt x="100242" y="109254"/>
                                                                    </a:lnTo>
                                                                    <a:lnTo>
                                                                      <a:pt x="97205" y="106220"/>
                                                                    </a:lnTo>
                                                                    <a:lnTo>
                                                                      <a:pt x="88092" y="100150"/>
                                                                    </a:lnTo>
                                                                    <a:lnTo>
                                                                      <a:pt x="78979" y="94080"/>
                                                                    </a:lnTo>
                                                                    <a:lnTo>
                                                                      <a:pt x="60753" y="84976"/>
                                                                    </a:lnTo>
                                                                    <a:lnTo>
                                                                      <a:pt x="60753" y="81941"/>
                                                                    </a:lnTo>
                                                                    <a:lnTo>
                                                                      <a:pt x="63791" y="78906"/>
                                                                    </a:lnTo>
                                                                    <a:lnTo>
                                                                      <a:pt x="66828" y="78906"/>
                                                                    </a:lnTo>
                                                                    <a:lnTo>
                                                                      <a:pt x="60753" y="75871"/>
                                                                    </a:lnTo>
                                                                    <a:lnTo>
                                                                      <a:pt x="48602" y="69801"/>
                                                                    </a:lnTo>
                                                                    <a:lnTo>
                                                                      <a:pt x="45565" y="66767"/>
                                                                    </a:lnTo>
                                                                    <a:lnTo>
                                                                      <a:pt x="42527" y="63732"/>
                                                                    </a:lnTo>
                                                                    <a:lnTo>
                                                                      <a:pt x="42527" y="54627"/>
                                                                    </a:lnTo>
                                                                    <a:lnTo>
                                                                      <a:pt x="39490" y="51592"/>
                                                                    </a:lnTo>
                                                                    <a:lnTo>
                                                                      <a:pt x="36452" y="48558"/>
                                                                    </a:lnTo>
                                                                    <a:lnTo>
                                                                      <a:pt x="36452" y="45523"/>
                                                                    </a:lnTo>
                                                                    <a:lnTo>
                                                                      <a:pt x="33414" y="54627"/>
                                                                    </a:lnTo>
                                                                    <a:lnTo>
                                                                      <a:pt x="30377" y="60697"/>
                                                                    </a:lnTo>
                                                                    <a:lnTo>
                                                                      <a:pt x="24301" y="63732"/>
                                                                    </a:lnTo>
                                                                    <a:lnTo>
                                                                      <a:pt x="21264" y="60697"/>
                                                                    </a:lnTo>
                                                                    <a:lnTo>
                                                                      <a:pt x="15188" y="48558"/>
                                                                    </a:lnTo>
                                                                    <a:lnTo>
                                                                      <a:pt x="12151" y="45523"/>
                                                                    </a:lnTo>
                                                                    <a:lnTo>
                                                                      <a:pt x="15188" y="42488"/>
                                                                    </a:lnTo>
                                                                    <a:lnTo>
                                                                      <a:pt x="18226" y="39453"/>
                                                                    </a:lnTo>
                                                                    <a:lnTo>
                                                                      <a:pt x="21264" y="39453"/>
                                                                    </a:lnTo>
                                                                    <a:lnTo>
                                                                      <a:pt x="18226" y="36418"/>
                                                                    </a:lnTo>
                                                                    <a:lnTo>
                                                                      <a:pt x="15188" y="36418"/>
                                                                    </a:lnTo>
                                                                    <a:lnTo>
                                                                      <a:pt x="15188" y="30348"/>
                                                                    </a:lnTo>
                                                                    <a:lnTo>
                                                                      <a:pt x="9113" y="27314"/>
                                                                    </a:lnTo>
                                                                    <a:lnTo>
                                                                      <a:pt x="6076" y="24279"/>
                                                                    </a:lnTo>
                                                                    <a:lnTo>
                                                                      <a:pt x="3038" y="21244"/>
                                                                    </a:lnTo>
                                                                    <a:lnTo>
                                                                      <a:pt x="3038" y="18209"/>
                                                                    </a:lnTo>
                                                                    <a:lnTo>
                                                                      <a:pt x="0" y="15174"/>
                                                                    </a:lnTo>
                                                                    <a:lnTo>
                                                                      <a:pt x="0" y="12139"/>
                                                                    </a:lnTo>
                                                                    <a:lnTo>
                                                                      <a:pt x="21264" y="15174"/>
                                                                    </a:lnTo>
                                                                    <a:lnTo>
                                                                      <a:pt x="30377" y="12139"/>
                                                                    </a:lnTo>
                                                                    <a:lnTo>
                                                                      <a:pt x="39490" y="6070"/>
                                                                    </a:lnTo>
                                                                    <a:lnTo>
                                                                      <a:pt x="42527" y="3035"/>
                                                                    </a:lnTo>
                                                                    <a:lnTo>
                                                                      <a:pt x="45565" y="3035"/>
                                                                    </a:lnTo>
                                                                    <a:lnTo>
                                                                      <a:pt x="51640" y="6070"/>
                                                                    </a:lnTo>
                                                                    <a:lnTo>
                                                                      <a:pt x="54678" y="3035"/>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Romania"/>
                                                              <p:cNvSpPr>
                                                                <a:spLocks/>
                                                              </p:cNvSpPr>
                                                              <p:nvPr/>
                                                            </p:nvSpPr>
                                                            <p:spPr bwMode="auto">
                                                              <a:xfrm>
                                                                <a:off x="6367693" y="1918157"/>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464" name="Bulgaria"/>
                                                        <p:cNvSpPr>
                                                          <a:spLocks/>
                                                        </p:cNvSpPr>
                                                        <p:nvPr/>
                                                      </p:nvSpPr>
                                                      <p:spPr bwMode="auto">
                                                        <a:xfrm>
                                                          <a:off x="6426216" y="2053952"/>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68" name="Iraq"/>
                                                <p:cNvSpPr>
                                                  <a:spLocks/>
                                                </p:cNvSpPr>
                                                <p:nvPr/>
                                              </p:nvSpPr>
                                              <p:spPr bwMode="auto">
                                                <a:xfrm>
                                                  <a:off x="6944225" y="2276408"/>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1" name="Qatar"/>
                                                <p:cNvSpPr>
                                                  <a:spLocks/>
                                                </p:cNvSpPr>
                                                <p:nvPr/>
                                              </p:nvSpPr>
                                              <p:spPr bwMode="auto">
                                                <a:xfrm>
                                                  <a:off x="7353882" y="2684015"/>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Djibouti"/>
                                              <p:cNvSpPr/>
                                              <p:nvPr/>
                                            </p:nvSpPr>
                                            <p:spPr bwMode="auto">
                                              <a:xfrm>
                                                <a:off x="7128361" y="318787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accent3"/>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grpSp>
                                      </p:grpSp>
                                      <p:sp>
                                        <p:nvSpPr>
                                          <p:cNvPr id="474" name="Tajikistan"/>
                                          <p:cNvSpPr>
                                            <a:spLocks/>
                                          </p:cNvSpPr>
                                          <p:nvPr/>
                                        </p:nvSpPr>
                                        <p:spPr bwMode="auto">
                                          <a:xfrm>
                                            <a:off x="7757795" y="2171586"/>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accent3"/>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sp>
                                      <p:nvSpPr>
                                        <p:cNvPr id="475" name="Freeform 169"/>
                                        <p:cNvSpPr>
                                          <a:spLocks/>
                                        </p:cNvSpPr>
                                        <p:nvPr/>
                                      </p:nvSpPr>
                                      <p:spPr bwMode="auto">
                                        <a:xfrm>
                                          <a:off x="7800322" y="2089749"/>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grpSp>
                        </p:grpSp>
                      </p:grpSp>
                      <p:sp>
                        <p:nvSpPr>
                          <p:cNvPr id="489" name="Freeform 164"/>
                          <p:cNvSpPr>
                            <a:spLocks/>
                          </p:cNvSpPr>
                          <p:nvPr/>
                        </p:nvSpPr>
                        <p:spPr bwMode="auto">
                          <a:xfrm>
                            <a:off x="6055609" y="2427405"/>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1" name="Lesotho"/>
                        <p:cNvSpPr>
                          <a:spLocks/>
                        </p:cNvSpPr>
                        <p:nvPr/>
                      </p:nvSpPr>
                      <p:spPr bwMode="auto">
                        <a:xfrm>
                          <a:off x="6611752" y="4749184"/>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Iceland"/>
                      <p:cNvSpPr>
                        <a:spLocks/>
                      </p:cNvSpPr>
                      <p:nvPr/>
                    </p:nvSpPr>
                    <p:spPr bwMode="auto">
                      <a:xfrm>
                        <a:off x="5200099" y="1447800"/>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3" name="Malaysia"/>
                    <p:cNvSpPr>
                      <a:spLocks/>
                    </p:cNvSpPr>
                    <p:nvPr/>
                  </p:nvSpPr>
                  <p:spPr bwMode="auto">
                    <a:xfrm>
                      <a:off x="8977858" y="3404324"/>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Philippines"/>
                    <p:cNvSpPr>
                      <a:spLocks/>
                    </p:cNvSpPr>
                    <p:nvPr/>
                  </p:nvSpPr>
                  <p:spPr bwMode="auto">
                    <a:xfrm>
                      <a:off x="9525028" y="2952909"/>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Freeform 154"/>
                  <p:cNvSpPr>
                    <a:spLocks/>
                  </p:cNvSpPr>
                  <p:nvPr/>
                </p:nvSpPr>
                <p:spPr bwMode="auto">
                  <a:xfrm>
                    <a:off x="9432700" y="3463112"/>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8" name="belize"/>
                <p:cNvSpPr>
                  <a:spLocks/>
                </p:cNvSpPr>
                <p:nvPr/>
              </p:nvSpPr>
              <p:spPr bwMode="auto">
                <a:xfrm>
                  <a:off x="2956852" y="2988222"/>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4" name="Freeform 43"/>
              <p:cNvSpPr>
                <a:spLocks/>
              </p:cNvSpPr>
              <p:nvPr/>
            </p:nvSpPr>
            <p:spPr bwMode="auto">
              <a:xfrm>
                <a:off x="6082076" y="3600751"/>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8"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Tree>
    <p:extLst>
      <p:ext uri="{BB962C8B-B14F-4D97-AF65-F5344CB8AC3E}">
        <p14:creationId xmlns:p14="http://schemas.microsoft.com/office/powerpoint/2010/main" val="39157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500"/>
                                        <p:tgtEl>
                                          <p:spTgt spid="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5"/>
                                        </p:tgtEl>
                                        <p:attrNameLst>
                                          <p:attrName>style.visibility</p:attrName>
                                        </p:attrNameLst>
                                      </p:cBhvr>
                                      <p:to>
                                        <p:strVal val="visible"/>
                                      </p:to>
                                    </p:set>
                                    <p:animEffect transition="in" filter="fade">
                                      <p:cBhvr>
                                        <p:cTn id="12" dur="5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390525" y="171450"/>
            <a:ext cx="6516516" cy="581698"/>
          </a:xfrm>
        </p:spPr>
        <p:txBody>
          <a:bodyPr/>
          <a:lstStyle/>
          <a:p>
            <a:r>
              <a:rPr lang="en-US" sz="2400" b="1" spc="0" dirty="0">
                <a:solidFill>
                  <a:schemeClr val="accent1"/>
                </a:solidFill>
                <a:ea typeface="+mj-ea"/>
                <a:cs typeface="+mj-cs"/>
              </a:rPr>
              <a:t>Languages: </a:t>
            </a:r>
            <a:r>
              <a:rPr lang="en-US" sz="2400" spc="0" dirty="0">
                <a:solidFill>
                  <a:schemeClr val="accent1"/>
                </a:solidFill>
                <a:ea typeface="+mj-ea"/>
                <a:cs typeface="+mj-cs"/>
              </a:rPr>
              <a:t>50 languages</a:t>
            </a:r>
            <a:r>
              <a:rPr lang="en-US" dirty="0" smtClean="0"/>
              <a:t/>
            </a:r>
            <a:br>
              <a:rPr lang="en-US" dirty="0" smtClean="0"/>
            </a:br>
            <a:r>
              <a:rPr lang="en-US" sz="1800" dirty="0"/>
              <a:t>26 New</a:t>
            </a:r>
          </a:p>
        </p:txBody>
      </p:sp>
      <p:grpSp>
        <p:nvGrpSpPr>
          <p:cNvPr id="9" name="Group 8"/>
          <p:cNvGrpSpPr/>
          <p:nvPr/>
        </p:nvGrpSpPr>
        <p:grpSpPr>
          <a:xfrm>
            <a:off x="1338299" y="1795434"/>
            <a:ext cx="3228291" cy="2863397"/>
            <a:chOff x="1782810" y="2393912"/>
            <a:chExt cx="4304388" cy="3817862"/>
          </a:xfrm>
        </p:grpSpPr>
        <p:sp>
          <p:nvSpPr>
            <p:cNvPr id="326" name="Blue Block"/>
            <p:cNvSpPr/>
            <p:nvPr/>
          </p:nvSpPr>
          <p:spPr>
            <a:xfrm>
              <a:off x="1782810" y="2393912"/>
              <a:ext cx="4304388" cy="88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7.5</a:t>
              </a:r>
              <a:endParaRPr lang="en-US" sz="1350" b="1" dirty="0">
                <a:solidFill>
                  <a:srgbClr val="FFFFFF"/>
                </a:solidFill>
                <a:latin typeface="Segoe UI"/>
              </a:endParaRPr>
            </a:p>
            <a:p>
              <a:pPr defTabSz="685772"/>
              <a:r>
                <a:rPr lang="en-US" sz="1200" dirty="0">
                  <a:solidFill>
                    <a:srgbClr val="FFFFFF"/>
                  </a:solidFill>
                  <a:latin typeface="Segoe UI"/>
                </a:rPr>
                <a:t>   24 Languages</a:t>
              </a:r>
            </a:p>
          </p:txBody>
        </p:sp>
        <p:sp>
          <p:nvSpPr>
            <p:cNvPr id="328" name="Rectangle 327"/>
            <p:cNvSpPr/>
            <p:nvPr/>
          </p:nvSpPr>
          <p:spPr bwMode="auto">
            <a:xfrm>
              <a:off x="1782810" y="3400428"/>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Simplified</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Traditional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Czech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Danish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Dutch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(US)</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Finnish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French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German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Greek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Hungarian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Indonesian</a:t>
              </a:r>
            </a:p>
          </p:txBody>
        </p:sp>
        <p:sp>
          <p:nvSpPr>
            <p:cNvPr id="1098" name="Rectangle 1097"/>
            <p:cNvSpPr/>
            <p:nvPr/>
          </p:nvSpPr>
          <p:spPr bwMode="auto">
            <a:xfrm>
              <a:off x="4045971" y="3398953"/>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Italian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Japanese</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Korean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Latvian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Lithuanian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Malay</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Polish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(Portugal)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(Brazil)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Russian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(Spain)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Swedish</a:t>
              </a:r>
            </a:p>
          </p:txBody>
        </p:sp>
      </p:grpSp>
      <p:grpSp>
        <p:nvGrpSpPr>
          <p:cNvPr id="10" name="Group 9"/>
          <p:cNvGrpSpPr/>
          <p:nvPr/>
        </p:nvGrpSpPr>
        <p:grpSpPr>
          <a:xfrm>
            <a:off x="1338298" y="1053410"/>
            <a:ext cx="6582019" cy="3604314"/>
            <a:chOff x="1782809" y="1404547"/>
            <a:chExt cx="8776025" cy="4805752"/>
          </a:xfrm>
        </p:grpSpPr>
        <p:sp>
          <p:nvSpPr>
            <p:cNvPr id="307" name="Red Block"/>
            <p:cNvSpPr/>
            <p:nvPr/>
          </p:nvSpPr>
          <p:spPr>
            <a:xfrm>
              <a:off x="1782809" y="1404547"/>
              <a:ext cx="8776025" cy="8759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8</a:t>
              </a:r>
              <a:endParaRPr lang="en-US" sz="1500" b="1" dirty="0">
                <a:solidFill>
                  <a:srgbClr val="FFFFFF"/>
                </a:solidFill>
                <a:latin typeface="Segoe UI"/>
              </a:endParaRPr>
            </a:p>
            <a:p>
              <a:pPr defTabSz="685772"/>
              <a:r>
                <a:rPr lang="en-US" sz="1350" dirty="0">
                  <a:solidFill>
                    <a:srgbClr val="FFFFFF"/>
                  </a:solidFill>
                  <a:latin typeface="Segoe UI"/>
                </a:rPr>
                <a:t>  50 Languages</a:t>
              </a:r>
            </a:p>
          </p:txBody>
        </p:sp>
        <p:sp>
          <p:nvSpPr>
            <p:cNvPr id="329" name="Rectangle 328"/>
            <p:cNvSpPr/>
            <p:nvPr/>
          </p:nvSpPr>
          <p:spPr bwMode="auto">
            <a:xfrm>
              <a:off x="6287223" y="2393912"/>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Albanian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Arabic</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Azerbaijani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Belarusian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Bulgarian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Catalan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Croatian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Estonian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Filipino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Hebrew</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Hindi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Kazakh</a:t>
              </a:r>
            </a:p>
            <a:p>
              <a:pPr defTabSz="685772">
                <a:lnSpc>
                  <a:spcPct val="90000"/>
                </a:lnSpc>
                <a:spcBef>
                  <a:spcPts val="225"/>
                </a:spcBef>
                <a:buSzPct val="90000"/>
              </a:pPr>
              <a:endParaRPr lang="en-US" sz="1050" dirty="0">
                <a:gradFill>
                  <a:gsLst>
                    <a:gs pos="0">
                      <a:srgbClr val="FFFFFF"/>
                    </a:gs>
                    <a:gs pos="86000">
                      <a:srgbClr val="FFFFFF"/>
                    </a:gs>
                  </a:gsLst>
                  <a:lin ang="5400000" scaled="0"/>
                </a:gradFill>
                <a:latin typeface="Segoe UI"/>
              </a:endParaRPr>
            </a:p>
          </p:txBody>
        </p:sp>
        <p:sp>
          <p:nvSpPr>
            <p:cNvPr id="1099" name="Rectangle 1098"/>
            <p:cNvSpPr/>
            <p:nvPr/>
          </p:nvSpPr>
          <p:spPr bwMode="auto">
            <a:xfrm>
              <a:off x="8517607" y="2392437"/>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Macedonian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Norwegian (Bokmål)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Persian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Romanian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Serbian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Slovak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Slovenian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(Mexico)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Thai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Turkish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Ukrainian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Uzbek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Vietnamese</a:t>
              </a:r>
            </a:p>
          </p:txBody>
        </p:sp>
      </p:grpSp>
      <p:sp>
        <p:nvSpPr>
          <p:cNvPr id="16" name="TextBox 1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spTree>
    <p:extLst>
      <p:ext uri="{BB962C8B-B14F-4D97-AF65-F5344CB8AC3E}">
        <p14:creationId xmlns:p14="http://schemas.microsoft.com/office/powerpoint/2010/main" val="340017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3.xml><?xml version="1.0" encoding="utf-8"?>
<a:theme xmlns:a="http://schemas.openxmlformats.org/drawingml/2006/main" name="1_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5.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Annotation.AnimatedRectangleCallout" Revision="1" Stencil="System.Storyboarding.Annotation" StencilVersion="0.1"/>
</Control>
</file>

<file path=customXml/itemProps1.xml><?xml version="1.0" encoding="utf-8"?>
<ds:datastoreItem xmlns:ds="http://schemas.openxmlformats.org/officeDocument/2006/customXml" ds:itemID="{3F13415C-F49E-4EDB-BB49-9A61A2A958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3837</TotalTime>
  <Words>1578</Words>
  <Application>Microsoft Macintosh PowerPoint</Application>
  <PresentationFormat>On-screen Show (16:9)</PresentationFormat>
  <Paragraphs>317</Paragraphs>
  <Slides>33</Slides>
  <Notes>9</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Windows Phone blue</vt:lpstr>
      <vt:lpstr>TechEd_2012_Template_16x9 (4)</vt:lpstr>
      <vt:lpstr>1_TechEd_2012_Template_16x9 (4)</vt:lpstr>
      <vt:lpstr>Windows Phone 8 App Development</vt:lpstr>
      <vt:lpstr>Agenda</vt:lpstr>
      <vt:lpstr>Code Samples and Lab</vt:lpstr>
      <vt:lpstr>New Windows Phone 8 Hardware</vt:lpstr>
      <vt:lpstr>3 Screen Resolutions</vt:lpstr>
      <vt:lpstr>Why Windows Phone?</vt:lpstr>
      <vt:lpstr>Consumer Store Coverage: Over 180 countries 120+ new </vt:lpstr>
      <vt:lpstr>Developer: Over 180 countries 140+ new</vt:lpstr>
      <vt:lpstr>Languages: 50 languages 26 New</vt:lpstr>
      <vt:lpstr>Shared Windows Core</vt:lpstr>
      <vt:lpstr>What ‘Shared Core’ Does And Doesn’t Mean</vt:lpstr>
      <vt:lpstr>Windows Phone 8 Programming APIs</vt:lpstr>
      <vt:lpstr>XAML/Managed plus Native Code</vt:lpstr>
      <vt:lpstr>Getting Started Developing for Windows Phone 8.0</vt:lpstr>
      <vt:lpstr>Getting The Tools</vt:lpstr>
      <vt:lpstr>Development PC Requirements</vt:lpstr>
      <vt:lpstr>Getting a Windows Phone Developer Account</vt:lpstr>
      <vt:lpstr>Visual Studio Debugging</vt:lpstr>
      <vt:lpstr>The Windows Phone Emulator</vt:lpstr>
      <vt:lpstr>Deploying to the Emulator</vt:lpstr>
      <vt:lpstr>DEMO Hello, World</vt:lpstr>
      <vt:lpstr>DEMO Connecting to Windows Azure Mobile Services</vt:lpstr>
      <vt:lpstr>Advanced Features</vt:lpstr>
      <vt:lpstr>Tile Templates and Tile Sizes</vt:lpstr>
      <vt:lpstr>Lock Screen on Windows Phone 8</vt:lpstr>
      <vt:lpstr>Maps</vt:lpstr>
      <vt:lpstr>Location and Location Tracking</vt:lpstr>
      <vt:lpstr>DEMO Location and Maps: Run Tracker</vt:lpstr>
      <vt:lpstr>Speech</vt:lpstr>
      <vt:lpstr>DEMO Voice Commands: Contoso Cookbook</vt:lpstr>
      <vt:lpstr>LAB TBD</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Sasha Goldshtein</cp:lastModifiedBy>
  <cp:revision>289</cp:revision>
  <dcterms:created xsi:type="dcterms:W3CDTF">2012-05-11T22:32:06Z</dcterms:created>
  <dcterms:modified xsi:type="dcterms:W3CDTF">2013-05-23T07:27:18Z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